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3" r:id="rId3"/>
    <p:sldId id="264" r:id="rId4"/>
    <p:sldId id="295" r:id="rId5"/>
    <p:sldId id="266" r:id="rId6"/>
    <p:sldId id="487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277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80" r:id="rId28"/>
    <p:sldId id="481" r:id="rId29"/>
    <p:sldId id="482" r:id="rId30"/>
    <p:sldId id="483" r:id="rId31"/>
    <p:sldId id="484" r:id="rId32"/>
    <p:sldId id="485" r:id="rId33"/>
    <p:sldId id="456" r:id="rId34"/>
    <p:sldId id="457" r:id="rId35"/>
    <p:sldId id="458" r:id="rId36"/>
    <p:sldId id="459" r:id="rId37"/>
    <p:sldId id="447" r:id="rId38"/>
    <p:sldId id="486" r:id="rId39"/>
    <p:sldId id="312" r:id="rId40"/>
    <p:sldId id="31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218721-3742-3B2D-1E86-CCEF878F3038}" name="Chadha, Vikas" initials="VC" userId="S::Vikas.Chadha2@xggc.scot.nhs.uk::c80166c8-62d8-4e03-aa32-d28b39390037" providerId="AD"/>
  <p188:author id="{39106C26-3930-1EF1-F1B7-059B92A380B6}" name="David Yorston" initials="DY" userId="dce5211faa3ec4d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7"/>
    <a:srgbClr val="00528C"/>
    <a:srgbClr val="7A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D090AA-B59E-489E-A597-5A321229CE90}" v="4" dt="2024-04-16T16:46:36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4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8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5E19F0-65EC-2541-85FD-D4C6212F596A}">
      <dgm:prSet phldrT="[Text]"/>
      <dgm:spPr/>
      <dgm:t>
        <a:bodyPr/>
        <a:lstStyle/>
        <a:p>
          <a:r>
            <a:rPr lang="en-GB" dirty="0"/>
            <a:t>Patient Management</a:t>
          </a:r>
        </a:p>
      </dgm:t>
    </dgm:pt>
    <dgm:pt modelId="{E966535E-D8AD-8E42-9883-7A19F3970B7A}" type="parTrans" cxnId="{2AFC3F86-D83C-124D-9762-0FD4D6FF8C37}">
      <dgm:prSet/>
      <dgm:spPr/>
      <dgm:t>
        <a:bodyPr/>
        <a:lstStyle/>
        <a:p>
          <a:endParaRPr lang="en-GB"/>
        </a:p>
      </dgm:t>
    </dgm:pt>
    <dgm:pt modelId="{8C1CAEC4-0F29-7C4B-94E8-DD7B4D3D9BD2}" type="sibTrans" cxnId="{2AFC3F86-D83C-124D-9762-0FD4D6FF8C37}">
      <dgm:prSet/>
      <dgm:spPr/>
      <dgm:t>
        <a:bodyPr/>
        <a:lstStyle/>
        <a:p>
          <a:endParaRPr lang="en-GB"/>
        </a:p>
      </dgm:t>
    </dgm:pt>
    <dgm:pt modelId="{B15C4CAB-E08B-3549-B141-893B964F31CA}">
      <dgm:prSet phldrT="[Text]"/>
      <dgm:spPr/>
      <dgm:t>
        <a:bodyPr/>
        <a:lstStyle/>
        <a:p>
          <a:r>
            <a:rPr lang="en-US" dirty="0"/>
            <a:t>Health Promotion</a:t>
          </a:r>
          <a:endParaRPr lang="en-GB" dirty="0"/>
        </a:p>
      </dgm:t>
    </dgm:pt>
    <dgm:pt modelId="{8EF02CE8-F94F-944D-865A-D1531DB480B2}" type="parTrans" cxnId="{77F8DB81-3533-884B-A285-B9BD47425397}">
      <dgm:prSet/>
      <dgm:spPr/>
      <dgm:t>
        <a:bodyPr/>
        <a:lstStyle/>
        <a:p>
          <a:endParaRPr lang="en-GB"/>
        </a:p>
      </dgm:t>
    </dgm:pt>
    <dgm:pt modelId="{BA012B16-AB5A-2549-8593-42BDDE9BEE2A}" type="sibTrans" cxnId="{77F8DB81-3533-884B-A285-B9BD47425397}">
      <dgm:prSet/>
      <dgm:spPr/>
      <dgm:t>
        <a:bodyPr/>
        <a:lstStyle/>
        <a:p>
          <a:endParaRPr lang="en-GB"/>
        </a:p>
      </dgm:t>
    </dgm:pt>
    <dgm:pt modelId="{B7788C8B-AFF9-784E-952B-B94A5673C9CC}">
      <dgm:prSet phldrT="[Text]"/>
      <dgm:spPr/>
      <dgm:t>
        <a:bodyPr/>
        <a:lstStyle/>
        <a:p>
          <a:r>
            <a:rPr lang="en-US" dirty="0"/>
            <a:t>Leadership &amp; Team Working</a:t>
          </a:r>
          <a:endParaRPr lang="en-GB" dirty="0"/>
        </a:p>
      </dgm:t>
    </dgm:pt>
    <dgm:pt modelId="{A9FD0442-FD6A-5A4E-A191-7CADD1A8FF35}" type="parTrans" cxnId="{53015E3D-2E79-E34A-B7BF-72297EFCACE6}">
      <dgm:prSet/>
      <dgm:spPr/>
      <dgm:t>
        <a:bodyPr/>
        <a:lstStyle/>
        <a:p>
          <a:endParaRPr lang="en-GB"/>
        </a:p>
      </dgm:t>
    </dgm:pt>
    <dgm:pt modelId="{A9BCFBCC-BC55-BE43-9C0D-65A6B766780D}" type="sibTrans" cxnId="{53015E3D-2E79-E34A-B7BF-72297EFCACE6}">
      <dgm:prSet/>
      <dgm:spPr/>
      <dgm:t>
        <a:bodyPr/>
        <a:lstStyle/>
        <a:p>
          <a:endParaRPr lang="en-GB"/>
        </a:p>
      </dgm:t>
    </dgm:pt>
    <dgm:pt modelId="{0B000F71-6FF2-AA42-847A-7A9FEF25A5E5}">
      <dgm:prSet/>
      <dgm:spPr/>
      <dgm:t>
        <a:bodyPr/>
        <a:lstStyle/>
        <a:p>
          <a:r>
            <a:rPr lang="en-US"/>
            <a:t>Patient Safety &amp; Quality Improvement</a:t>
          </a:r>
          <a:endParaRPr lang="en-GB" dirty="0"/>
        </a:p>
      </dgm:t>
    </dgm:pt>
    <dgm:pt modelId="{7DD44782-3980-934B-A0C2-9CE0B5C9D1B2}" type="parTrans" cxnId="{9F4B5AF6-DE3E-694F-94BD-4E6EDF6B79B7}">
      <dgm:prSet/>
      <dgm:spPr/>
      <dgm:t>
        <a:bodyPr/>
        <a:lstStyle/>
        <a:p>
          <a:endParaRPr lang="en-GB"/>
        </a:p>
      </dgm:t>
    </dgm:pt>
    <dgm:pt modelId="{F74BEB39-129B-C04B-8A31-A8D8DEDEDF87}" type="sibTrans" cxnId="{9F4B5AF6-DE3E-694F-94BD-4E6EDF6B79B7}">
      <dgm:prSet/>
      <dgm:spPr/>
      <dgm:t>
        <a:bodyPr/>
        <a:lstStyle/>
        <a:p>
          <a:endParaRPr lang="en-GB"/>
        </a:p>
      </dgm:t>
    </dgm:pt>
    <dgm:pt modelId="{2784BD5F-AAAE-EA4C-84FB-6F583235C3B1}">
      <dgm:prSet/>
      <dgm:spPr/>
      <dgm:t>
        <a:bodyPr/>
        <a:lstStyle/>
        <a:p>
          <a:r>
            <a:rPr lang="en-US" dirty="0"/>
            <a:t>Safeguarding &amp; Holistic Patient Care</a:t>
          </a:r>
          <a:endParaRPr lang="en-GB" dirty="0"/>
        </a:p>
      </dgm:t>
    </dgm:pt>
    <dgm:pt modelId="{C6A38269-21AD-914D-840A-E18C8EE79CC0}" type="parTrans" cxnId="{4BBDEBD9-4C33-FD4E-8EB5-D4889F802035}">
      <dgm:prSet/>
      <dgm:spPr/>
      <dgm:t>
        <a:bodyPr/>
        <a:lstStyle/>
        <a:p>
          <a:endParaRPr lang="en-GB"/>
        </a:p>
      </dgm:t>
    </dgm:pt>
    <dgm:pt modelId="{920252FF-4889-6F4E-958D-4324660B46CA}" type="sibTrans" cxnId="{4BBDEBD9-4C33-FD4E-8EB5-D4889F802035}">
      <dgm:prSet/>
      <dgm:spPr/>
      <dgm:t>
        <a:bodyPr/>
        <a:lstStyle/>
        <a:p>
          <a:endParaRPr lang="en-GB"/>
        </a:p>
      </dgm:t>
    </dgm:pt>
    <dgm:pt modelId="{D4DF95B3-34DD-F646-8E7E-0ABB470EFE37}">
      <dgm:prSet/>
      <dgm:spPr/>
      <dgm:t>
        <a:bodyPr/>
        <a:lstStyle/>
        <a:p>
          <a:r>
            <a:rPr lang="en-US"/>
            <a:t>Education &amp; Training </a:t>
          </a:r>
          <a:endParaRPr lang="en-GB" dirty="0"/>
        </a:p>
      </dgm:t>
    </dgm:pt>
    <dgm:pt modelId="{9DE4C1CA-CBBC-524F-ACF0-AADB0C35990C}" type="parTrans" cxnId="{3B59A23B-FDAC-EE44-83C7-CBA4F7398090}">
      <dgm:prSet/>
      <dgm:spPr/>
      <dgm:t>
        <a:bodyPr/>
        <a:lstStyle/>
        <a:p>
          <a:endParaRPr lang="en-GB"/>
        </a:p>
      </dgm:t>
    </dgm:pt>
    <dgm:pt modelId="{DB35A02B-DA71-0C40-B3A4-0C83A980D62F}" type="sibTrans" cxnId="{3B59A23B-FDAC-EE44-83C7-CBA4F7398090}">
      <dgm:prSet/>
      <dgm:spPr/>
      <dgm:t>
        <a:bodyPr/>
        <a:lstStyle/>
        <a:p>
          <a:endParaRPr lang="en-GB"/>
        </a:p>
      </dgm:t>
    </dgm:pt>
    <dgm:pt modelId="{15C028C6-3732-F14C-8CF4-F7A0BA2C261A}">
      <dgm:prSet/>
      <dgm:spPr/>
      <dgm:t>
        <a:bodyPr/>
        <a:lstStyle/>
        <a:p>
          <a:r>
            <a:rPr lang="en-US"/>
            <a:t>Research</a:t>
          </a:r>
          <a:r>
            <a:rPr lang="en-US" baseline="0"/>
            <a:t> &amp; Scholarship</a:t>
          </a:r>
          <a:endParaRPr lang="en-GB" dirty="0"/>
        </a:p>
      </dgm:t>
    </dgm:pt>
    <dgm:pt modelId="{96CF58DE-7EB8-F742-A9A3-386F63335F36}" type="parTrans" cxnId="{69C8E9F0-EF56-D940-8693-AE10CE01A14B}">
      <dgm:prSet/>
      <dgm:spPr/>
      <dgm:t>
        <a:bodyPr/>
        <a:lstStyle/>
        <a:p>
          <a:endParaRPr lang="en-GB"/>
        </a:p>
      </dgm:t>
    </dgm:pt>
    <dgm:pt modelId="{0A2BE6CE-998F-B14F-B78E-B33EBB44DB84}" type="sibTrans" cxnId="{69C8E9F0-EF56-D940-8693-AE10CE01A14B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5B2E59CF-C6F2-0843-B6A5-4A0D8571C86E}" type="pres">
      <dgm:prSet presAssocID="{D65E19F0-65EC-2541-85FD-D4C6212F596A}" presName="composite" presStyleCnt="0"/>
      <dgm:spPr/>
    </dgm:pt>
    <dgm:pt modelId="{21809A6D-12AF-A04D-B9D1-7220C7A1D8CB}" type="pres">
      <dgm:prSet presAssocID="{D65E19F0-65EC-2541-85FD-D4C6212F596A}" presName="imgShp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extLst>
        <a:ext uri="{E40237B7-FDA0-4F09-8148-C483321AD2D9}">
          <dgm14:cNvPr xmlns:dgm14="http://schemas.microsoft.com/office/drawing/2010/diagram" id="0" name="" descr="Stethoscope on white background"/>
        </a:ext>
      </dgm:extLst>
    </dgm:pt>
    <dgm:pt modelId="{5EF8A0DA-B0A5-C740-BF65-B44D75B44D67}" type="pres">
      <dgm:prSet presAssocID="{D65E19F0-65EC-2541-85FD-D4C6212F596A}" presName="txShp" presStyleLbl="node1" presStyleIdx="0" presStyleCnt="7">
        <dgm:presLayoutVars>
          <dgm:bulletEnabled val="1"/>
        </dgm:presLayoutVars>
      </dgm:prSet>
      <dgm:spPr/>
    </dgm:pt>
    <dgm:pt modelId="{CF187860-9113-0D4B-8233-46EFFC979076}" type="pres">
      <dgm:prSet presAssocID="{8C1CAEC4-0F29-7C4B-94E8-DD7B4D3D9BD2}" presName="spacing" presStyleCnt="0"/>
      <dgm:spPr/>
    </dgm:pt>
    <dgm:pt modelId="{C8BDD7AE-7FDC-0345-AC65-7F6722A3F94C}" type="pres">
      <dgm:prSet presAssocID="{B15C4CAB-E08B-3549-B141-893B964F31CA}" presName="composite" presStyleCnt="0"/>
      <dgm:spPr/>
    </dgm:pt>
    <dgm:pt modelId="{C108A6C6-5783-BA45-A6C8-178084090221}" type="pres">
      <dgm:prSet presAssocID="{B15C4CAB-E08B-3549-B141-893B964F31CA}" presName="imgShp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Woman's hand touching wheat in field"/>
        </a:ext>
      </dgm:extLst>
    </dgm:pt>
    <dgm:pt modelId="{199DBC29-EF5D-3242-B110-C3A1C381C207}" type="pres">
      <dgm:prSet presAssocID="{B15C4CAB-E08B-3549-B141-893B964F31CA}" presName="txShp" presStyleLbl="node1" presStyleIdx="1" presStyleCnt="7">
        <dgm:presLayoutVars>
          <dgm:bulletEnabled val="1"/>
        </dgm:presLayoutVars>
      </dgm:prSet>
      <dgm:spPr/>
    </dgm:pt>
    <dgm:pt modelId="{34F344E4-0413-D243-8160-01F99C59D443}" type="pres">
      <dgm:prSet presAssocID="{BA012B16-AB5A-2549-8593-42BDDE9BEE2A}" presName="spacing" presStyleCnt="0"/>
      <dgm:spPr/>
    </dgm:pt>
    <dgm:pt modelId="{D12049C6-B212-6548-8AE9-8FDA5CBD6D15}" type="pres">
      <dgm:prSet presAssocID="{B7788C8B-AFF9-784E-952B-B94A5673C9CC}" presName="composite" presStyleCnt="0"/>
      <dgm:spPr/>
    </dgm:pt>
    <dgm:pt modelId="{912DD51C-41D6-834E-A209-13D5A5BA312E}" type="pres">
      <dgm:prSet presAssocID="{B7788C8B-AFF9-784E-952B-B94A5673C9CC}" presName="imgShp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uple talking to an adviser"/>
        </a:ext>
      </dgm:extLst>
    </dgm:pt>
    <dgm:pt modelId="{2779542C-758D-0048-AE56-504718EB9841}" type="pres">
      <dgm:prSet presAssocID="{B7788C8B-AFF9-784E-952B-B94A5673C9CC}" presName="txShp" presStyleLbl="node1" presStyleIdx="2" presStyleCnt="7">
        <dgm:presLayoutVars>
          <dgm:bulletEnabled val="1"/>
        </dgm:presLayoutVars>
      </dgm:prSet>
      <dgm:spPr/>
    </dgm:pt>
    <dgm:pt modelId="{F03C747C-F719-A348-949A-2B1FD065A4C3}" type="pres">
      <dgm:prSet presAssocID="{A9BCFBCC-BC55-BE43-9C0D-65A6B766780D}" presName="spacing" presStyleCnt="0"/>
      <dgm:spPr/>
    </dgm:pt>
    <dgm:pt modelId="{15CCA216-A842-0E4F-98A4-1DFBB68B618D}" type="pres">
      <dgm:prSet presAssocID="{0B000F71-6FF2-AA42-847A-7A9FEF25A5E5}" presName="composite" presStyleCnt="0"/>
      <dgm:spPr/>
    </dgm:pt>
    <dgm:pt modelId="{86E1676A-C6D6-6346-8CAF-89FC69C5D89B}" type="pres">
      <dgm:prSet presAssocID="{0B000F71-6FF2-AA42-847A-7A9FEF25A5E5}" presName="imgShp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urgeon using digital tablet in operating room"/>
        </a:ext>
      </dgm:extLst>
    </dgm:pt>
    <dgm:pt modelId="{B4005BC9-AE6D-3A4F-98DE-0D2C7AB9682C}" type="pres">
      <dgm:prSet presAssocID="{0B000F71-6FF2-AA42-847A-7A9FEF25A5E5}" presName="txShp" presStyleLbl="node1" presStyleIdx="3" presStyleCnt="7">
        <dgm:presLayoutVars>
          <dgm:bulletEnabled val="1"/>
        </dgm:presLayoutVars>
      </dgm:prSet>
      <dgm:spPr/>
    </dgm:pt>
    <dgm:pt modelId="{5B3375B3-6D41-C84A-83A8-53A943F43025}" type="pres">
      <dgm:prSet presAssocID="{F74BEB39-129B-C04B-8A31-A8D8DEDEDF87}" presName="spacing" presStyleCnt="0"/>
      <dgm:spPr/>
    </dgm:pt>
    <dgm:pt modelId="{B3AD981B-E22E-5741-92D5-12F485A2C697}" type="pres">
      <dgm:prSet presAssocID="{2784BD5F-AAAE-EA4C-84FB-6F583235C3B1}" presName="composite" presStyleCnt="0"/>
      <dgm:spPr/>
    </dgm:pt>
    <dgm:pt modelId="{6BE7101E-86E5-CA43-9627-F23597CAB797}" type="pres">
      <dgm:prSet presAssocID="{2784BD5F-AAAE-EA4C-84FB-6F583235C3B1}" presName="imgShp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scue buoy floating at sea"/>
        </a:ext>
      </dgm:extLst>
    </dgm:pt>
    <dgm:pt modelId="{38F5624A-7876-774B-94FF-2D00540F756C}" type="pres">
      <dgm:prSet presAssocID="{2784BD5F-AAAE-EA4C-84FB-6F583235C3B1}" presName="txShp" presStyleLbl="node1" presStyleIdx="4" presStyleCnt="7">
        <dgm:presLayoutVars>
          <dgm:bulletEnabled val="1"/>
        </dgm:presLayoutVars>
      </dgm:prSet>
      <dgm:spPr/>
    </dgm:pt>
    <dgm:pt modelId="{AEBF9931-D771-714F-873E-1CA50C33CDF6}" type="pres">
      <dgm:prSet presAssocID="{920252FF-4889-6F4E-958D-4324660B46CA}" presName="spacing" presStyleCnt="0"/>
      <dgm:spPr/>
    </dgm:pt>
    <dgm:pt modelId="{DFBF4439-685F-1241-B809-A92286C4F9E3}" type="pres">
      <dgm:prSet presAssocID="{D4DF95B3-34DD-F646-8E7E-0ABB470EFE37}" presName="composite" presStyleCnt="0"/>
      <dgm:spPr/>
    </dgm:pt>
    <dgm:pt modelId="{8263D58C-C829-FF41-969F-F0B3BE903E96}" type="pres">
      <dgm:prSet presAssocID="{D4DF95B3-34DD-F646-8E7E-0ABB470EFE37}" presName="imgShp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in classroom"/>
        </a:ext>
      </dgm:extLst>
    </dgm:pt>
    <dgm:pt modelId="{2137005D-54E1-744F-9EB2-352AD7056C88}" type="pres">
      <dgm:prSet presAssocID="{D4DF95B3-34DD-F646-8E7E-0ABB470EFE37}" presName="txShp" presStyleLbl="node1" presStyleIdx="5" presStyleCnt="7">
        <dgm:presLayoutVars>
          <dgm:bulletEnabled val="1"/>
        </dgm:presLayoutVars>
      </dgm:prSet>
      <dgm:spPr/>
    </dgm:pt>
    <dgm:pt modelId="{018FF360-62F5-224F-B359-503E5555AD6A}" type="pres">
      <dgm:prSet presAssocID="{DB35A02B-DA71-0C40-B3A4-0C83A980D62F}" presName="spacing" presStyleCnt="0"/>
      <dgm:spPr/>
    </dgm:pt>
    <dgm:pt modelId="{81ABB4A6-05F4-BE47-BCCA-AAB5B92B73B9}" type="pres">
      <dgm:prSet presAssocID="{15C028C6-3732-F14C-8CF4-F7A0BA2C261A}" presName="composite" presStyleCnt="0"/>
      <dgm:spPr/>
    </dgm:pt>
    <dgm:pt modelId="{4ED87564-94C8-4744-BCB7-ECF66323111A}" type="pres">
      <dgm:prSet presAssocID="{15C028C6-3732-F14C-8CF4-F7A0BA2C261A}" presName="imgShp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a microscope against a white background"/>
        </a:ext>
      </dgm:extLst>
    </dgm:pt>
    <dgm:pt modelId="{5393D29C-0BF3-F841-936C-605B75E4A418}" type="pres">
      <dgm:prSet presAssocID="{15C028C6-3732-F14C-8CF4-F7A0BA2C261A}" presName="txShp" presStyleLbl="node1" presStyleIdx="6" presStyleCnt="7">
        <dgm:presLayoutVars>
          <dgm:bulletEnabled val="1"/>
        </dgm:presLayoutVars>
      </dgm:prSet>
      <dgm:spPr/>
    </dgm:pt>
  </dgm:ptLst>
  <dgm:cxnLst>
    <dgm:cxn modelId="{40CE4600-82FD-6D4A-87CF-6AE06EE93068}" type="presOf" srcId="{B7788C8B-AFF9-784E-952B-B94A5673C9CC}" destId="{2779542C-758D-0048-AE56-504718EB9841}" srcOrd="0" destOrd="0" presId="urn:microsoft.com/office/officeart/2005/8/layout/vList3"/>
    <dgm:cxn modelId="{3B59A23B-FDAC-EE44-83C7-CBA4F7398090}" srcId="{3EAB8860-9337-D644-827E-9A1872806E1D}" destId="{D4DF95B3-34DD-F646-8E7E-0ABB470EFE37}" srcOrd="5" destOrd="0" parTransId="{9DE4C1CA-CBBC-524F-ACF0-AADB0C35990C}" sibTransId="{DB35A02B-DA71-0C40-B3A4-0C83A980D62F}"/>
    <dgm:cxn modelId="{53015E3D-2E79-E34A-B7BF-72297EFCACE6}" srcId="{3EAB8860-9337-D644-827E-9A1872806E1D}" destId="{B7788C8B-AFF9-784E-952B-B94A5673C9CC}" srcOrd="2" destOrd="0" parTransId="{A9FD0442-FD6A-5A4E-A191-7CADD1A8FF35}" sibTransId="{A9BCFBCC-BC55-BE43-9C0D-65A6B766780D}"/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204EAE57-D5B2-9D47-84CF-339B29060BCA}" type="presOf" srcId="{B15C4CAB-E08B-3549-B141-893B964F31CA}" destId="{199DBC29-EF5D-3242-B110-C3A1C381C207}" srcOrd="0" destOrd="0" presId="urn:microsoft.com/office/officeart/2005/8/layout/vList3"/>
    <dgm:cxn modelId="{77F8DB81-3533-884B-A285-B9BD47425397}" srcId="{3EAB8860-9337-D644-827E-9A1872806E1D}" destId="{B15C4CAB-E08B-3549-B141-893B964F31CA}" srcOrd="1" destOrd="0" parTransId="{8EF02CE8-F94F-944D-865A-D1531DB480B2}" sibTransId="{BA012B16-AB5A-2549-8593-42BDDE9BEE2A}"/>
    <dgm:cxn modelId="{2AFC3F86-D83C-124D-9762-0FD4D6FF8C37}" srcId="{3EAB8860-9337-D644-827E-9A1872806E1D}" destId="{D65E19F0-65EC-2541-85FD-D4C6212F596A}" srcOrd="0" destOrd="0" parTransId="{E966535E-D8AD-8E42-9883-7A19F3970B7A}" sibTransId="{8C1CAEC4-0F29-7C4B-94E8-DD7B4D3D9BD2}"/>
    <dgm:cxn modelId="{D5FED08C-4918-7141-AAEF-82AD41488481}" type="presOf" srcId="{2784BD5F-AAAE-EA4C-84FB-6F583235C3B1}" destId="{38F5624A-7876-774B-94FF-2D00540F756C}" srcOrd="0" destOrd="0" presId="urn:microsoft.com/office/officeart/2005/8/layout/vList3"/>
    <dgm:cxn modelId="{F42794A4-2DD5-D540-804A-95A064063A30}" type="presOf" srcId="{D65E19F0-65EC-2541-85FD-D4C6212F596A}" destId="{5EF8A0DA-B0A5-C740-BF65-B44D75B44D67}" srcOrd="0" destOrd="0" presId="urn:microsoft.com/office/officeart/2005/8/layout/vList3"/>
    <dgm:cxn modelId="{4BBDEBD9-4C33-FD4E-8EB5-D4889F802035}" srcId="{3EAB8860-9337-D644-827E-9A1872806E1D}" destId="{2784BD5F-AAAE-EA4C-84FB-6F583235C3B1}" srcOrd="4" destOrd="0" parTransId="{C6A38269-21AD-914D-840A-E18C8EE79CC0}" sibTransId="{920252FF-4889-6F4E-958D-4324660B46CA}"/>
    <dgm:cxn modelId="{75621DE7-1537-AF4A-B8B0-9FC5FE6BDA45}" type="presOf" srcId="{15C028C6-3732-F14C-8CF4-F7A0BA2C261A}" destId="{5393D29C-0BF3-F841-936C-605B75E4A418}" srcOrd="0" destOrd="0" presId="urn:microsoft.com/office/officeart/2005/8/layout/vList3"/>
    <dgm:cxn modelId="{69C8E9F0-EF56-D940-8693-AE10CE01A14B}" srcId="{3EAB8860-9337-D644-827E-9A1872806E1D}" destId="{15C028C6-3732-F14C-8CF4-F7A0BA2C261A}" srcOrd="6" destOrd="0" parTransId="{96CF58DE-7EB8-F742-A9A3-386F63335F36}" sibTransId="{0A2BE6CE-998F-B14F-B78E-B33EBB44DB84}"/>
    <dgm:cxn modelId="{D6219AF3-80EE-7842-B238-8A72C91FCF1B}" type="presOf" srcId="{D4DF95B3-34DD-F646-8E7E-0ABB470EFE37}" destId="{2137005D-54E1-744F-9EB2-352AD7056C88}" srcOrd="0" destOrd="0" presId="urn:microsoft.com/office/officeart/2005/8/layout/vList3"/>
    <dgm:cxn modelId="{9F4B5AF6-DE3E-694F-94BD-4E6EDF6B79B7}" srcId="{3EAB8860-9337-D644-827E-9A1872806E1D}" destId="{0B000F71-6FF2-AA42-847A-7A9FEF25A5E5}" srcOrd="3" destOrd="0" parTransId="{7DD44782-3980-934B-A0C2-9CE0B5C9D1B2}" sibTransId="{F74BEB39-129B-C04B-8A31-A8D8DEDEDF87}"/>
    <dgm:cxn modelId="{D43FDEFA-43EC-4E4D-B90F-34C2E7231462}" type="presOf" srcId="{0B000F71-6FF2-AA42-847A-7A9FEF25A5E5}" destId="{B4005BC9-AE6D-3A4F-98DE-0D2C7AB9682C}" srcOrd="0" destOrd="0" presId="urn:microsoft.com/office/officeart/2005/8/layout/vList3"/>
    <dgm:cxn modelId="{22D1F63B-E86A-C84C-969A-D6363D32254A}" type="presParOf" srcId="{8F7E512F-C6FE-7747-9830-AFFA9C5237B3}" destId="{5B2E59CF-C6F2-0843-B6A5-4A0D8571C86E}" srcOrd="0" destOrd="0" presId="urn:microsoft.com/office/officeart/2005/8/layout/vList3"/>
    <dgm:cxn modelId="{502B0FF1-140A-214C-9C74-131BD419447B}" type="presParOf" srcId="{5B2E59CF-C6F2-0843-B6A5-4A0D8571C86E}" destId="{21809A6D-12AF-A04D-B9D1-7220C7A1D8CB}" srcOrd="0" destOrd="0" presId="urn:microsoft.com/office/officeart/2005/8/layout/vList3"/>
    <dgm:cxn modelId="{105EFEED-BB45-8045-8C37-224B9F412E79}" type="presParOf" srcId="{5B2E59CF-C6F2-0843-B6A5-4A0D8571C86E}" destId="{5EF8A0DA-B0A5-C740-BF65-B44D75B44D67}" srcOrd="1" destOrd="0" presId="urn:microsoft.com/office/officeart/2005/8/layout/vList3"/>
    <dgm:cxn modelId="{65FB4841-D52D-6444-8EF1-201BB0FD2974}" type="presParOf" srcId="{8F7E512F-C6FE-7747-9830-AFFA9C5237B3}" destId="{CF187860-9113-0D4B-8233-46EFFC979076}" srcOrd="1" destOrd="0" presId="urn:microsoft.com/office/officeart/2005/8/layout/vList3"/>
    <dgm:cxn modelId="{0507F240-11B2-A049-8723-AC5BA3B58D44}" type="presParOf" srcId="{8F7E512F-C6FE-7747-9830-AFFA9C5237B3}" destId="{C8BDD7AE-7FDC-0345-AC65-7F6722A3F94C}" srcOrd="2" destOrd="0" presId="urn:microsoft.com/office/officeart/2005/8/layout/vList3"/>
    <dgm:cxn modelId="{81CD42A6-9FD9-C04A-8A2E-D0EF67A24A21}" type="presParOf" srcId="{C8BDD7AE-7FDC-0345-AC65-7F6722A3F94C}" destId="{C108A6C6-5783-BA45-A6C8-178084090221}" srcOrd="0" destOrd="0" presId="urn:microsoft.com/office/officeart/2005/8/layout/vList3"/>
    <dgm:cxn modelId="{86A88AA3-0701-474E-91A7-FAE1FBB16D9E}" type="presParOf" srcId="{C8BDD7AE-7FDC-0345-AC65-7F6722A3F94C}" destId="{199DBC29-EF5D-3242-B110-C3A1C381C207}" srcOrd="1" destOrd="0" presId="urn:microsoft.com/office/officeart/2005/8/layout/vList3"/>
    <dgm:cxn modelId="{0A8E20C3-5934-EE49-82FF-CF374585EDE1}" type="presParOf" srcId="{8F7E512F-C6FE-7747-9830-AFFA9C5237B3}" destId="{34F344E4-0413-D243-8160-01F99C59D443}" srcOrd="3" destOrd="0" presId="urn:microsoft.com/office/officeart/2005/8/layout/vList3"/>
    <dgm:cxn modelId="{15BB951E-EF40-5742-BB00-37135189538B}" type="presParOf" srcId="{8F7E512F-C6FE-7747-9830-AFFA9C5237B3}" destId="{D12049C6-B212-6548-8AE9-8FDA5CBD6D15}" srcOrd="4" destOrd="0" presId="urn:microsoft.com/office/officeart/2005/8/layout/vList3"/>
    <dgm:cxn modelId="{B669623B-A3B8-F245-A8E2-60C0CDE5753C}" type="presParOf" srcId="{D12049C6-B212-6548-8AE9-8FDA5CBD6D15}" destId="{912DD51C-41D6-834E-A209-13D5A5BA312E}" srcOrd="0" destOrd="0" presId="urn:microsoft.com/office/officeart/2005/8/layout/vList3"/>
    <dgm:cxn modelId="{EBF7D0C8-87C3-444A-9D84-B4B327DEE5DB}" type="presParOf" srcId="{D12049C6-B212-6548-8AE9-8FDA5CBD6D15}" destId="{2779542C-758D-0048-AE56-504718EB9841}" srcOrd="1" destOrd="0" presId="urn:microsoft.com/office/officeart/2005/8/layout/vList3"/>
    <dgm:cxn modelId="{80D3C8DA-3A38-2343-81C2-6E9FCDC58AF7}" type="presParOf" srcId="{8F7E512F-C6FE-7747-9830-AFFA9C5237B3}" destId="{F03C747C-F719-A348-949A-2B1FD065A4C3}" srcOrd="5" destOrd="0" presId="urn:microsoft.com/office/officeart/2005/8/layout/vList3"/>
    <dgm:cxn modelId="{9CAA0235-C233-5E4C-B57F-290DBCC9F976}" type="presParOf" srcId="{8F7E512F-C6FE-7747-9830-AFFA9C5237B3}" destId="{15CCA216-A842-0E4F-98A4-1DFBB68B618D}" srcOrd="6" destOrd="0" presId="urn:microsoft.com/office/officeart/2005/8/layout/vList3"/>
    <dgm:cxn modelId="{051F2B66-2185-834C-A339-519B13969EA6}" type="presParOf" srcId="{15CCA216-A842-0E4F-98A4-1DFBB68B618D}" destId="{86E1676A-C6D6-6346-8CAF-89FC69C5D89B}" srcOrd="0" destOrd="0" presId="urn:microsoft.com/office/officeart/2005/8/layout/vList3"/>
    <dgm:cxn modelId="{F8081ACC-A7CC-B747-81BC-7436453B113F}" type="presParOf" srcId="{15CCA216-A842-0E4F-98A4-1DFBB68B618D}" destId="{B4005BC9-AE6D-3A4F-98DE-0D2C7AB9682C}" srcOrd="1" destOrd="0" presId="urn:microsoft.com/office/officeart/2005/8/layout/vList3"/>
    <dgm:cxn modelId="{91202140-E778-CF45-B379-6433FDE10207}" type="presParOf" srcId="{8F7E512F-C6FE-7747-9830-AFFA9C5237B3}" destId="{5B3375B3-6D41-C84A-83A8-53A943F43025}" srcOrd="7" destOrd="0" presId="urn:microsoft.com/office/officeart/2005/8/layout/vList3"/>
    <dgm:cxn modelId="{5F3AFDFC-89F6-7A4C-95E4-C830F495D0A3}" type="presParOf" srcId="{8F7E512F-C6FE-7747-9830-AFFA9C5237B3}" destId="{B3AD981B-E22E-5741-92D5-12F485A2C697}" srcOrd="8" destOrd="0" presId="urn:microsoft.com/office/officeart/2005/8/layout/vList3"/>
    <dgm:cxn modelId="{F8D4DB4B-E64E-434C-9FC4-274A600942EC}" type="presParOf" srcId="{B3AD981B-E22E-5741-92D5-12F485A2C697}" destId="{6BE7101E-86E5-CA43-9627-F23597CAB797}" srcOrd="0" destOrd="0" presId="urn:microsoft.com/office/officeart/2005/8/layout/vList3"/>
    <dgm:cxn modelId="{24808531-E4DD-E54A-ACC2-EB3C61F4382A}" type="presParOf" srcId="{B3AD981B-E22E-5741-92D5-12F485A2C697}" destId="{38F5624A-7876-774B-94FF-2D00540F756C}" srcOrd="1" destOrd="0" presId="urn:microsoft.com/office/officeart/2005/8/layout/vList3"/>
    <dgm:cxn modelId="{7B338BD4-E3B7-0F47-AB1F-BD6A9CA31763}" type="presParOf" srcId="{8F7E512F-C6FE-7747-9830-AFFA9C5237B3}" destId="{AEBF9931-D771-714F-873E-1CA50C33CDF6}" srcOrd="9" destOrd="0" presId="urn:microsoft.com/office/officeart/2005/8/layout/vList3"/>
    <dgm:cxn modelId="{0BE0F575-2099-584F-8F0F-63D95CC36783}" type="presParOf" srcId="{8F7E512F-C6FE-7747-9830-AFFA9C5237B3}" destId="{DFBF4439-685F-1241-B809-A92286C4F9E3}" srcOrd="10" destOrd="0" presId="urn:microsoft.com/office/officeart/2005/8/layout/vList3"/>
    <dgm:cxn modelId="{9A5402CF-FB4A-B44C-AB8E-F082DBFBCD85}" type="presParOf" srcId="{DFBF4439-685F-1241-B809-A92286C4F9E3}" destId="{8263D58C-C829-FF41-969F-F0B3BE903E96}" srcOrd="0" destOrd="0" presId="urn:microsoft.com/office/officeart/2005/8/layout/vList3"/>
    <dgm:cxn modelId="{C081B006-9848-BD45-A409-A03ECDC43251}" type="presParOf" srcId="{DFBF4439-685F-1241-B809-A92286C4F9E3}" destId="{2137005D-54E1-744F-9EB2-352AD7056C88}" srcOrd="1" destOrd="0" presId="urn:microsoft.com/office/officeart/2005/8/layout/vList3"/>
    <dgm:cxn modelId="{28D083A1-C75C-B94E-B53B-AE37B7787E83}" type="presParOf" srcId="{8F7E512F-C6FE-7747-9830-AFFA9C5237B3}" destId="{018FF360-62F5-224F-B359-503E5555AD6A}" srcOrd="11" destOrd="0" presId="urn:microsoft.com/office/officeart/2005/8/layout/vList3"/>
    <dgm:cxn modelId="{905144C8-610D-2D4E-B259-035D8E717634}" type="presParOf" srcId="{8F7E512F-C6FE-7747-9830-AFFA9C5237B3}" destId="{81ABB4A6-05F4-BE47-BCCA-AAB5B92B73B9}" srcOrd="12" destOrd="0" presId="urn:microsoft.com/office/officeart/2005/8/layout/vList3"/>
    <dgm:cxn modelId="{99C59A2C-E63A-3D48-ABDF-7A83DD2BBF65}" type="presParOf" srcId="{81ABB4A6-05F4-BE47-BCCA-AAB5B92B73B9}" destId="{4ED87564-94C8-4744-BCB7-ECF66323111A}" srcOrd="0" destOrd="0" presId="urn:microsoft.com/office/officeart/2005/8/layout/vList3"/>
    <dgm:cxn modelId="{3A6E3546-D130-644B-AF96-A694A3DEDD7E}" type="presParOf" srcId="{81ABB4A6-05F4-BE47-BCCA-AAB5B92B73B9}" destId="{5393D29C-0BF3-F841-936C-605B75E4A4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5C4CAB-E08B-3549-B141-893B964F31CA}">
      <dgm:prSet phldrT="[Text]"/>
      <dgm:spPr/>
      <dgm:t>
        <a:bodyPr/>
        <a:lstStyle/>
        <a:p>
          <a:r>
            <a:rPr lang="en-US" dirty="0"/>
            <a:t>Health Promotion</a:t>
          </a:r>
          <a:endParaRPr lang="en-GB" dirty="0"/>
        </a:p>
      </dgm:t>
    </dgm:pt>
    <dgm:pt modelId="{8EF02CE8-F94F-944D-865A-D1531DB480B2}" type="parTrans" cxnId="{77F8DB81-3533-884B-A285-B9BD47425397}">
      <dgm:prSet/>
      <dgm:spPr/>
      <dgm:t>
        <a:bodyPr/>
        <a:lstStyle/>
        <a:p>
          <a:endParaRPr lang="en-GB"/>
        </a:p>
      </dgm:t>
    </dgm:pt>
    <dgm:pt modelId="{BA012B16-AB5A-2549-8593-42BDDE9BEE2A}" type="sibTrans" cxnId="{77F8DB81-3533-884B-A285-B9BD47425397}">
      <dgm:prSet/>
      <dgm:spPr/>
      <dgm:t>
        <a:bodyPr/>
        <a:lstStyle/>
        <a:p>
          <a:endParaRPr lang="en-GB"/>
        </a:p>
      </dgm:t>
    </dgm:pt>
    <dgm:pt modelId="{B7788C8B-AFF9-784E-952B-B94A5673C9CC}">
      <dgm:prSet phldrT="[Text]"/>
      <dgm:spPr/>
      <dgm:t>
        <a:bodyPr/>
        <a:lstStyle/>
        <a:p>
          <a:r>
            <a:rPr lang="en-US" dirty="0"/>
            <a:t>Leadership &amp; Team Working</a:t>
          </a:r>
          <a:endParaRPr lang="en-GB" dirty="0"/>
        </a:p>
      </dgm:t>
    </dgm:pt>
    <dgm:pt modelId="{A9FD0442-FD6A-5A4E-A191-7CADD1A8FF35}" type="parTrans" cxnId="{53015E3D-2E79-E34A-B7BF-72297EFCACE6}">
      <dgm:prSet/>
      <dgm:spPr/>
      <dgm:t>
        <a:bodyPr/>
        <a:lstStyle/>
        <a:p>
          <a:endParaRPr lang="en-GB"/>
        </a:p>
      </dgm:t>
    </dgm:pt>
    <dgm:pt modelId="{A9BCFBCC-BC55-BE43-9C0D-65A6B766780D}" type="sibTrans" cxnId="{53015E3D-2E79-E34A-B7BF-72297EFCACE6}">
      <dgm:prSet/>
      <dgm:spPr/>
      <dgm:t>
        <a:bodyPr/>
        <a:lstStyle/>
        <a:p>
          <a:endParaRPr lang="en-GB"/>
        </a:p>
      </dgm:t>
    </dgm:pt>
    <dgm:pt modelId="{0B000F71-6FF2-AA42-847A-7A9FEF25A5E5}">
      <dgm:prSet/>
      <dgm:spPr/>
      <dgm:t>
        <a:bodyPr/>
        <a:lstStyle/>
        <a:p>
          <a:r>
            <a:rPr lang="en-US"/>
            <a:t>Patient Safety &amp; Quality Improvement</a:t>
          </a:r>
          <a:endParaRPr lang="en-GB" dirty="0"/>
        </a:p>
      </dgm:t>
    </dgm:pt>
    <dgm:pt modelId="{7DD44782-3980-934B-A0C2-9CE0B5C9D1B2}" type="parTrans" cxnId="{9F4B5AF6-DE3E-694F-94BD-4E6EDF6B79B7}">
      <dgm:prSet/>
      <dgm:spPr/>
      <dgm:t>
        <a:bodyPr/>
        <a:lstStyle/>
        <a:p>
          <a:endParaRPr lang="en-GB"/>
        </a:p>
      </dgm:t>
    </dgm:pt>
    <dgm:pt modelId="{F74BEB39-129B-C04B-8A31-A8D8DEDEDF87}" type="sibTrans" cxnId="{9F4B5AF6-DE3E-694F-94BD-4E6EDF6B79B7}">
      <dgm:prSet/>
      <dgm:spPr/>
      <dgm:t>
        <a:bodyPr/>
        <a:lstStyle/>
        <a:p>
          <a:endParaRPr lang="en-GB"/>
        </a:p>
      </dgm:t>
    </dgm:pt>
    <dgm:pt modelId="{2784BD5F-AAAE-EA4C-84FB-6F583235C3B1}">
      <dgm:prSet/>
      <dgm:spPr/>
      <dgm:t>
        <a:bodyPr/>
        <a:lstStyle/>
        <a:p>
          <a:r>
            <a:rPr lang="en-US" dirty="0"/>
            <a:t>Safeguarding &amp; Holistic Patient Care</a:t>
          </a:r>
          <a:endParaRPr lang="en-GB" dirty="0"/>
        </a:p>
      </dgm:t>
    </dgm:pt>
    <dgm:pt modelId="{C6A38269-21AD-914D-840A-E18C8EE79CC0}" type="parTrans" cxnId="{4BBDEBD9-4C33-FD4E-8EB5-D4889F802035}">
      <dgm:prSet/>
      <dgm:spPr/>
      <dgm:t>
        <a:bodyPr/>
        <a:lstStyle/>
        <a:p>
          <a:endParaRPr lang="en-GB"/>
        </a:p>
      </dgm:t>
    </dgm:pt>
    <dgm:pt modelId="{920252FF-4889-6F4E-958D-4324660B46CA}" type="sibTrans" cxnId="{4BBDEBD9-4C33-FD4E-8EB5-D4889F802035}">
      <dgm:prSet/>
      <dgm:spPr/>
      <dgm:t>
        <a:bodyPr/>
        <a:lstStyle/>
        <a:p>
          <a:endParaRPr lang="en-GB"/>
        </a:p>
      </dgm:t>
    </dgm:pt>
    <dgm:pt modelId="{D4DF95B3-34DD-F646-8E7E-0ABB470EFE37}">
      <dgm:prSet/>
      <dgm:spPr/>
      <dgm:t>
        <a:bodyPr/>
        <a:lstStyle/>
        <a:p>
          <a:r>
            <a:rPr lang="en-US"/>
            <a:t>Education &amp; Training </a:t>
          </a:r>
          <a:endParaRPr lang="en-GB" dirty="0"/>
        </a:p>
      </dgm:t>
    </dgm:pt>
    <dgm:pt modelId="{9DE4C1CA-CBBC-524F-ACF0-AADB0C35990C}" type="parTrans" cxnId="{3B59A23B-FDAC-EE44-83C7-CBA4F7398090}">
      <dgm:prSet/>
      <dgm:spPr/>
      <dgm:t>
        <a:bodyPr/>
        <a:lstStyle/>
        <a:p>
          <a:endParaRPr lang="en-GB"/>
        </a:p>
      </dgm:t>
    </dgm:pt>
    <dgm:pt modelId="{DB35A02B-DA71-0C40-B3A4-0C83A980D62F}" type="sibTrans" cxnId="{3B59A23B-FDAC-EE44-83C7-CBA4F7398090}">
      <dgm:prSet/>
      <dgm:spPr/>
      <dgm:t>
        <a:bodyPr/>
        <a:lstStyle/>
        <a:p>
          <a:endParaRPr lang="en-GB"/>
        </a:p>
      </dgm:t>
    </dgm:pt>
    <dgm:pt modelId="{15C028C6-3732-F14C-8CF4-F7A0BA2C261A}">
      <dgm:prSet/>
      <dgm:spPr/>
      <dgm:t>
        <a:bodyPr/>
        <a:lstStyle/>
        <a:p>
          <a:r>
            <a:rPr lang="en-US"/>
            <a:t>Research</a:t>
          </a:r>
          <a:r>
            <a:rPr lang="en-US" baseline="0"/>
            <a:t> &amp; Scholarship</a:t>
          </a:r>
          <a:endParaRPr lang="en-GB" dirty="0"/>
        </a:p>
      </dgm:t>
    </dgm:pt>
    <dgm:pt modelId="{96CF58DE-7EB8-F742-A9A3-386F63335F36}" type="parTrans" cxnId="{69C8E9F0-EF56-D940-8693-AE10CE01A14B}">
      <dgm:prSet/>
      <dgm:spPr/>
      <dgm:t>
        <a:bodyPr/>
        <a:lstStyle/>
        <a:p>
          <a:endParaRPr lang="en-GB"/>
        </a:p>
      </dgm:t>
    </dgm:pt>
    <dgm:pt modelId="{0A2BE6CE-998F-B14F-B78E-B33EBB44DB84}" type="sibTrans" cxnId="{69C8E9F0-EF56-D940-8693-AE10CE01A14B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C8BDD7AE-7FDC-0345-AC65-7F6722A3F94C}" type="pres">
      <dgm:prSet presAssocID="{B15C4CAB-E08B-3549-B141-893B964F31CA}" presName="composite" presStyleCnt="0"/>
      <dgm:spPr/>
    </dgm:pt>
    <dgm:pt modelId="{C108A6C6-5783-BA45-A6C8-178084090221}" type="pres">
      <dgm:prSet presAssocID="{B15C4CAB-E08B-3549-B141-893B964F31CA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Woman's hand touching wheat in field"/>
        </a:ext>
      </dgm:extLst>
    </dgm:pt>
    <dgm:pt modelId="{199DBC29-EF5D-3242-B110-C3A1C381C207}" type="pres">
      <dgm:prSet presAssocID="{B15C4CAB-E08B-3549-B141-893B964F31CA}" presName="txShp" presStyleLbl="node1" presStyleIdx="0" presStyleCnt="6">
        <dgm:presLayoutVars>
          <dgm:bulletEnabled val="1"/>
        </dgm:presLayoutVars>
      </dgm:prSet>
      <dgm:spPr/>
    </dgm:pt>
    <dgm:pt modelId="{34F344E4-0413-D243-8160-01F99C59D443}" type="pres">
      <dgm:prSet presAssocID="{BA012B16-AB5A-2549-8593-42BDDE9BEE2A}" presName="spacing" presStyleCnt="0"/>
      <dgm:spPr/>
    </dgm:pt>
    <dgm:pt modelId="{D12049C6-B212-6548-8AE9-8FDA5CBD6D15}" type="pres">
      <dgm:prSet presAssocID="{B7788C8B-AFF9-784E-952B-B94A5673C9CC}" presName="composite" presStyleCnt="0"/>
      <dgm:spPr/>
    </dgm:pt>
    <dgm:pt modelId="{912DD51C-41D6-834E-A209-13D5A5BA312E}" type="pres">
      <dgm:prSet presAssocID="{B7788C8B-AFF9-784E-952B-B94A5673C9CC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uple talking to an adviser"/>
        </a:ext>
      </dgm:extLst>
    </dgm:pt>
    <dgm:pt modelId="{2779542C-758D-0048-AE56-504718EB9841}" type="pres">
      <dgm:prSet presAssocID="{B7788C8B-AFF9-784E-952B-B94A5673C9CC}" presName="txShp" presStyleLbl="node1" presStyleIdx="1" presStyleCnt="6">
        <dgm:presLayoutVars>
          <dgm:bulletEnabled val="1"/>
        </dgm:presLayoutVars>
      </dgm:prSet>
      <dgm:spPr/>
    </dgm:pt>
    <dgm:pt modelId="{F03C747C-F719-A348-949A-2B1FD065A4C3}" type="pres">
      <dgm:prSet presAssocID="{A9BCFBCC-BC55-BE43-9C0D-65A6B766780D}" presName="spacing" presStyleCnt="0"/>
      <dgm:spPr/>
    </dgm:pt>
    <dgm:pt modelId="{15CCA216-A842-0E4F-98A4-1DFBB68B618D}" type="pres">
      <dgm:prSet presAssocID="{0B000F71-6FF2-AA42-847A-7A9FEF25A5E5}" presName="composite" presStyleCnt="0"/>
      <dgm:spPr/>
    </dgm:pt>
    <dgm:pt modelId="{86E1676A-C6D6-6346-8CAF-89FC69C5D89B}" type="pres">
      <dgm:prSet presAssocID="{0B000F71-6FF2-AA42-847A-7A9FEF25A5E5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urgeon using digital tablet in operating room"/>
        </a:ext>
      </dgm:extLst>
    </dgm:pt>
    <dgm:pt modelId="{B4005BC9-AE6D-3A4F-98DE-0D2C7AB9682C}" type="pres">
      <dgm:prSet presAssocID="{0B000F71-6FF2-AA42-847A-7A9FEF25A5E5}" presName="txShp" presStyleLbl="node1" presStyleIdx="2" presStyleCnt="6">
        <dgm:presLayoutVars>
          <dgm:bulletEnabled val="1"/>
        </dgm:presLayoutVars>
      </dgm:prSet>
      <dgm:spPr/>
    </dgm:pt>
    <dgm:pt modelId="{5B3375B3-6D41-C84A-83A8-53A943F43025}" type="pres">
      <dgm:prSet presAssocID="{F74BEB39-129B-C04B-8A31-A8D8DEDEDF87}" presName="spacing" presStyleCnt="0"/>
      <dgm:spPr/>
    </dgm:pt>
    <dgm:pt modelId="{B3AD981B-E22E-5741-92D5-12F485A2C697}" type="pres">
      <dgm:prSet presAssocID="{2784BD5F-AAAE-EA4C-84FB-6F583235C3B1}" presName="composite" presStyleCnt="0"/>
      <dgm:spPr/>
    </dgm:pt>
    <dgm:pt modelId="{6BE7101E-86E5-CA43-9627-F23597CAB797}" type="pres">
      <dgm:prSet presAssocID="{2784BD5F-AAAE-EA4C-84FB-6F583235C3B1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escue buoy floating at sea"/>
        </a:ext>
      </dgm:extLst>
    </dgm:pt>
    <dgm:pt modelId="{38F5624A-7876-774B-94FF-2D00540F756C}" type="pres">
      <dgm:prSet presAssocID="{2784BD5F-AAAE-EA4C-84FB-6F583235C3B1}" presName="txShp" presStyleLbl="node1" presStyleIdx="3" presStyleCnt="6">
        <dgm:presLayoutVars>
          <dgm:bulletEnabled val="1"/>
        </dgm:presLayoutVars>
      </dgm:prSet>
      <dgm:spPr/>
    </dgm:pt>
    <dgm:pt modelId="{AEBF9931-D771-714F-873E-1CA50C33CDF6}" type="pres">
      <dgm:prSet presAssocID="{920252FF-4889-6F4E-958D-4324660B46CA}" presName="spacing" presStyleCnt="0"/>
      <dgm:spPr/>
    </dgm:pt>
    <dgm:pt modelId="{DFBF4439-685F-1241-B809-A92286C4F9E3}" type="pres">
      <dgm:prSet presAssocID="{D4DF95B3-34DD-F646-8E7E-0ABB470EFE37}" presName="composite" presStyleCnt="0"/>
      <dgm:spPr/>
    </dgm:pt>
    <dgm:pt modelId="{8263D58C-C829-FF41-969F-F0B3BE903E96}" type="pres">
      <dgm:prSet presAssocID="{D4DF95B3-34DD-F646-8E7E-0ABB470EFE37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ople in classroom"/>
        </a:ext>
      </dgm:extLst>
    </dgm:pt>
    <dgm:pt modelId="{2137005D-54E1-744F-9EB2-352AD7056C88}" type="pres">
      <dgm:prSet presAssocID="{D4DF95B3-34DD-F646-8E7E-0ABB470EFE37}" presName="txShp" presStyleLbl="node1" presStyleIdx="4" presStyleCnt="6">
        <dgm:presLayoutVars>
          <dgm:bulletEnabled val="1"/>
        </dgm:presLayoutVars>
      </dgm:prSet>
      <dgm:spPr/>
    </dgm:pt>
    <dgm:pt modelId="{018FF360-62F5-224F-B359-503E5555AD6A}" type="pres">
      <dgm:prSet presAssocID="{DB35A02B-DA71-0C40-B3A4-0C83A980D62F}" presName="spacing" presStyleCnt="0"/>
      <dgm:spPr/>
    </dgm:pt>
    <dgm:pt modelId="{81ABB4A6-05F4-BE47-BCCA-AAB5B92B73B9}" type="pres">
      <dgm:prSet presAssocID="{15C028C6-3732-F14C-8CF4-F7A0BA2C261A}" presName="composite" presStyleCnt="0"/>
      <dgm:spPr/>
    </dgm:pt>
    <dgm:pt modelId="{4ED87564-94C8-4744-BCB7-ECF66323111A}" type="pres">
      <dgm:prSet presAssocID="{15C028C6-3732-F14C-8CF4-F7A0BA2C261A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ose-up of a microscope against a white background"/>
        </a:ext>
      </dgm:extLst>
    </dgm:pt>
    <dgm:pt modelId="{5393D29C-0BF3-F841-936C-605B75E4A418}" type="pres">
      <dgm:prSet presAssocID="{15C028C6-3732-F14C-8CF4-F7A0BA2C261A}" presName="txShp" presStyleLbl="node1" presStyleIdx="5" presStyleCnt="6">
        <dgm:presLayoutVars>
          <dgm:bulletEnabled val="1"/>
        </dgm:presLayoutVars>
      </dgm:prSet>
      <dgm:spPr/>
    </dgm:pt>
  </dgm:ptLst>
  <dgm:cxnLst>
    <dgm:cxn modelId="{40CE4600-82FD-6D4A-87CF-6AE06EE93068}" type="presOf" srcId="{B7788C8B-AFF9-784E-952B-B94A5673C9CC}" destId="{2779542C-758D-0048-AE56-504718EB9841}" srcOrd="0" destOrd="0" presId="urn:microsoft.com/office/officeart/2005/8/layout/vList3"/>
    <dgm:cxn modelId="{3B59A23B-FDAC-EE44-83C7-CBA4F7398090}" srcId="{3EAB8860-9337-D644-827E-9A1872806E1D}" destId="{D4DF95B3-34DD-F646-8E7E-0ABB470EFE37}" srcOrd="4" destOrd="0" parTransId="{9DE4C1CA-CBBC-524F-ACF0-AADB0C35990C}" sibTransId="{DB35A02B-DA71-0C40-B3A4-0C83A980D62F}"/>
    <dgm:cxn modelId="{53015E3D-2E79-E34A-B7BF-72297EFCACE6}" srcId="{3EAB8860-9337-D644-827E-9A1872806E1D}" destId="{B7788C8B-AFF9-784E-952B-B94A5673C9CC}" srcOrd="1" destOrd="0" parTransId="{A9FD0442-FD6A-5A4E-A191-7CADD1A8FF35}" sibTransId="{A9BCFBCC-BC55-BE43-9C0D-65A6B766780D}"/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204EAE57-D5B2-9D47-84CF-339B29060BCA}" type="presOf" srcId="{B15C4CAB-E08B-3549-B141-893B964F31CA}" destId="{199DBC29-EF5D-3242-B110-C3A1C381C207}" srcOrd="0" destOrd="0" presId="urn:microsoft.com/office/officeart/2005/8/layout/vList3"/>
    <dgm:cxn modelId="{77F8DB81-3533-884B-A285-B9BD47425397}" srcId="{3EAB8860-9337-D644-827E-9A1872806E1D}" destId="{B15C4CAB-E08B-3549-B141-893B964F31CA}" srcOrd="0" destOrd="0" parTransId="{8EF02CE8-F94F-944D-865A-D1531DB480B2}" sibTransId="{BA012B16-AB5A-2549-8593-42BDDE9BEE2A}"/>
    <dgm:cxn modelId="{D5FED08C-4918-7141-AAEF-82AD41488481}" type="presOf" srcId="{2784BD5F-AAAE-EA4C-84FB-6F583235C3B1}" destId="{38F5624A-7876-774B-94FF-2D00540F756C}" srcOrd="0" destOrd="0" presId="urn:microsoft.com/office/officeart/2005/8/layout/vList3"/>
    <dgm:cxn modelId="{4BBDEBD9-4C33-FD4E-8EB5-D4889F802035}" srcId="{3EAB8860-9337-D644-827E-9A1872806E1D}" destId="{2784BD5F-AAAE-EA4C-84FB-6F583235C3B1}" srcOrd="3" destOrd="0" parTransId="{C6A38269-21AD-914D-840A-E18C8EE79CC0}" sibTransId="{920252FF-4889-6F4E-958D-4324660B46CA}"/>
    <dgm:cxn modelId="{75621DE7-1537-AF4A-B8B0-9FC5FE6BDA45}" type="presOf" srcId="{15C028C6-3732-F14C-8CF4-F7A0BA2C261A}" destId="{5393D29C-0BF3-F841-936C-605B75E4A418}" srcOrd="0" destOrd="0" presId="urn:microsoft.com/office/officeart/2005/8/layout/vList3"/>
    <dgm:cxn modelId="{69C8E9F0-EF56-D940-8693-AE10CE01A14B}" srcId="{3EAB8860-9337-D644-827E-9A1872806E1D}" destId="{15C028C6-3732-F14C-8CF4-F7A0BA2C261A}" srcOrd="5" destOrd="0" parTransId="{96CF58DE-7EB8-F742-A9A3-386F63335F36}" sibTransId="{0A2BE6CE-998F-B14F-B78E-B33EBB44DB84}"/>
    <dgm:cxn modelId="{D6219AF3-80EE-7842-B238-8A72C91FCF1B}" type="presOf" srcId="{D4DF95B3-34DD-F646-8E7E-0ABB470EFE37}" destId="{2137005D-54E1-744F-9EB2-352AD7056C88}" srcOrd="0" destOrd="0" presId="urn:microsoft.com/office/officeart/2005/8/layout/vList3"/>
    <dgm:cxn modelId="{9F4B5AF6-DE3E-694F-94BD-4E6EDF6B79B7}" srcId="{3EAB8860-9337-D644-827E-9A1872806E1D}" destId="{0B000F71-6FF2-AA42-847A-7A9FEF25A5E5}" srcOrd="2" destOrd="0" parTransId="{7DD44782-3980-934B-A0C2-9CE0B5C9D1B2}" sibTransId="{F74BEB39-129B-C04B-8A31-A8D8DEDEDF87}"/>
    <dgm:cxn modelId="{D43FDEFA-43EC-4E4D-B90F-34C2E7231462}" type="presOf" srcId="{0B000F71-6FF2-AA42-847A-7A9FEF25A5E5}" destId="{B4005BC9-AE6D-3A4F-98DE-0D2C7AB9682C}" srcOrd="0" destOrd="0" presId="urn:microsoft.com/office/officeart/2005/8/layout/vList3"/>
    <dgm:cxn modelId="{0507F240-11B2-A049-8723-AC5BA3B58D44}" type="presParOf" srcId="{8F7E512F-C6FE-7747-9830-AFFA9C5237B3}" destId="{C8BDD7AE-7FDC-0345-AC65-7F6722A3F94C}" srcOrd="0" destOrd="0" presId="urn:microsoft.com/office/officeart/2005/8/layout/vList3"/>
    <dgm:cxn modelId="{81CD42A6-9FD9-C04A-8A2E-D0EF67A24A21}" type="presParOf" srcId="{C8BDD7AE-7FDC-0345-AC65-7F6722A3F94C}" destId="{C108A6C6-5783-BA45-A6C8-178084090221}" srcOrd="0" destOrd="0" presId="urn:microsoft.com/office/officeart/2005/8/layout/vList3"/>
    <dgm:cxn modelId="{86A88AA3-0701-474E-91A7-FAE1FBB16D9E}" type="presParOf" srcId="{C8BDD7AE-7FDC-0345-AC65-7F6722A3F94C}" destId="{199DBC29-EF5D-3242-B110-C3A1C381C207}" srcOrd="1" destOrd="0" presId="urn:microsoft.com/office/officeart/2005/8/layout/vList3"/>
    <dgm:cxn modelId="{0A8E20C3-5934-EE49-82FF-CF374585EDE1}" type="presParOf" srcId="{8F7E512F-C6FE-7747-9830-AFFA9C5237B3}" destId="{34F344E4-0413-D243-8160-01F99C59D443}" srcOrd="1" destOrd="0" presId="urn:microsoft.com/office/officeart/2005/8/layout/vList3"/>
    <dgm:cxn modelId="{15BB951E-EF40-5742-BB00-37135189538B}" type="presParOf" srcId="{8F7E512F-C6FE-7747-9830-AFFA9C5237B3}" destId="{D12049C6-B212-6548-8AE9-8FDA5CBD6D15}" srcOrd="2" destOrd="0" presId="urn:microsoft.com/office/officeart/2005/8/layout/vList3"/>
    <dgm:cxn modelId="{B669623B-A3B8-F245-A8E2-60C0CDE5753C}" type="presParOf" srcId="{D12049C6-B212-6548-8AE9-8FDA5CBD6D15}" destId="{912DD51C-41D6-834E-A209-13D5A5BA312E}" srcOrd="0" destOrd="0" presId="urn:microsoft.com/office/officeart/2005/8/layout/vList3"/>
    <dgm:cxn modelId="{EBF7D0C8-87C3-444A-9D84-B4B327DEE5DB}" type="presParOf" srcId="{D12049C6-B212-6548-8AE9-8FDA5CBD6D15}" destId="{2779542C-758D-0048-AE56-504718EB9841}" srcOrd="1" destOrd="0" presId="urn:microsoft.com/office/officeart/2005/8/layout/vList3"/>
    <dgm:cxn modelId="{80D3C8DA-3A38-2343-81C2-6E9FCDC58AF7}" type="presParOf" srcId="{8F7E512F-C6FE-7747-9830-AFFA9C5237B3}" destId="{F03C747C-F719-A348-949A-2B1FD065A4C3}" srcOrd="3" destOrd="0" presId="urn:microsoft.com/office/officeart/2005/8/layout/vList3"/>
    <dgm:cxn modelId="{9CAA0235-C233-5E4C-B57F-290DBCC9F976}" type="presParOf" srcId="{8F7E512F-C6FE-7747-9830-AFFA9C5237B3}" destId="{15CCA216-A842-0E4F-98A4-1DFBB68B618D}" srcOrd="4" destOrd="0" presId="urn:microsoft.com/office/officeart/2005/8/layout/vList3"/>
    <dgm:cxn modelId="{051F2B66-2185-834C-A339-519B13969EA6}" type="presParOf" srcId="{15CCA216-A842-0E4F-98A4-1DFBB68B618D}" destId="{86E1676A-C6D6-6346-8CAF-89FC69C5D89B}" srcOrd="0" destOrd="0" presId="urn:microsoft.com/office/officeart/2005/8/layout/vList3"/>
    <dgm:cxn modelId="{F8081ACC-A7CC-B747-81BC-7436453B113F}" type="presParOf" srcId="{15CCA216-A842-0E4F-98A4-1DFBB68B618D}" destId="{B4005BC9-AE6D-3A4F-98DE-0D2C7AB9682C}" srcOrd="1" destOrd="0" presId="urn:microsoft.com/office/officeart/2005/8/layout/vList3"/>
    <dgm:cxn modelId="{91202140-E778-CF45-B379-6433FDE10207}" type="presParOf" srcId="{8F7E512F-C6FE-7747-9830-AFFA9C5237B3}" destId="{5B3375B3-6D41-C84A-83A8-53A943F43025}" srcOrd="5" destOrd="0" presId="urn:microsoft.com/office/officeart/2005/8/layout/vList3"/>
    <dgm:cxn modelId="{5F3AFDFC-89F6-7A4C-95E4-C830F495D0A3}" type="presParOf" srcId="{8F7E512F-C6FE-7747-9830-AFFA9C5237B3}" destId="{B3AD981B-E22E-5741-92D5-12F485A2C697}" srcOrd="6" destOrd="0" presId="urn:microsoft.com/office/officeart/2005/8/layout/vList3"/>
    <dgm:cxn modelId="{F8D4DB4B-E64E-434C-9FC4-274A600942EC}" type="presParOf" srcId="{B3AD981B-E22E-5741-92D5-12F485A2C697}" destId="{6BE7101E-86E5-CA43-9627-F23597CAB797}" srcOrd="0" destOrd="0" presId="urn:microsoft.com/office/officeart/2005/8/layout/vList3"/>
    <dgm:cxn modelId="{24808531-E4DD-E54A-ACC2-EB3C61F4382A}" type="presParOf" srcId="{B3AD981B-E22E-5741-92D5-12F485A2C697}" destId="{38F5624A-7876-774B-94FF-2D00540F756C}" srcOrd="1" destOrd="0" presId="urn:microsoft.com/office/officeart/2005/8/layout/vList3"/>
    <dgm:cxn modelId="{7B338BD4-E3B7-0F47-AB1F-BD6A9CA31763}" type="presParOf" srcId="{8F7E512F-C6FE-7747-9830-AFFA9C5237B3}" destId="{AEBF9931-D771-714F-873E-1CA50C33CDF6}" srcOrd="7" destOrd="0" presId="urn:microsoft.com/office/officeart/2005/8/layout/vList3"/>
    <dgm:cxn modelId="{0BE0F575-2099-584F-8F0F-63D95CC36783}" type="presParOf" srcId="{8F7E512F-C6FE-7747-9830-AFFA9C5237B3}" destId="{DFBF4439-685F-1241-B809-A92286C4F9E3}" srcOrd="8" destOrd="0" presId="urn:microsoft.com/office/officeart/2005/8/layout/vList3"/>
    <dgm:cxn modelId="{9A5402CF-FB4A-B44C-AB8E-F082DBFBCD85}" type="presParOf" srcId="{DFBF4439-685F-1241-B809-A92286C4F9E3}" destId="{8263D58C-C829-FF41-969F-F0B3BE903E96}" srcOrd="0" destOrd="0" presId="urn:microsoft.com/office/officeart/2005/8/layout/vList3"/>
    <dgm:cxn modelId="{C081B006-9848-BD45-A409-A03ECDC43251}" type="presParOf" srcId="{DFBF4439-685F-1241-B809-A92286C4F9E3}" destId="{2137005D-54E1-744F-9EB2-352AD7056C88}" srcOrd="1" destOrd="0" presId="urn:microsoft.com/office/officeart/2005/8/layout/vList3"/>
    <dgm:cxn modelId="{28D083A1-C75C-B94E-B53B-AE37B7787E83}" type="presParOf" srcId="{8F7E512F-C6FE-7747-9830-AFFA9C5237B3}" destId="{018FF360-62F5-224F-B359-503E5555AD6A}" srcOrd="9" destOrd="0" presId="urn:microsoft.com/office/officeart/2005/8/layout/vList3"/>
    <dgm:cxn modelId="{905144C8-610D-2D4E-B259-035D8E717634}" type="presParOf" srcId="{8F7E512F-C6FE-7747-9830-AFFA9C5237B3}" destId="{81ABB4A6-05F4-BE47-BCCA-AAB5B92B73B9}" srcOrd="10" destOrd="0" presId="urn:microsoft.com/office/officeart/2005/8/layout/vList3"/>
    <dgm:cxn modelId="{99C59A2C-E63A-3D48-ABDF-7A83DD2BBF65}" type="presParOf" srcId="{81ABB4A6-05F4-BE47-BCCA-AAB5B92B73B9}" destId="{4ED87564-94C8-4744-BCB7-ECF66323111A}" srcOrd="0" destOrd="0" presId="urn:microsoft.com/office/officeart/2005/8/layout/vList3"/>
    <dgm:cxn modelId="{3A6E3546-D130-644B-AF96-A694A3DEDD7E}" type="presParOf" srcId="{81ABB4A6-05F4-BE47-BCCA-AAB5B92B73B9}" destId="{5393D29C-0BF3-F841-936C-605B75E4A4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BC998-97AE-F944-A72F-0268B607565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9989B-F879-484B-A502-2A5BD0C80074}">
      <dgm:prSet phldrT="[Text]"/>
      <dgm:spPr/>
      <dgm:t>
        <a:bodyPr/>
        <a:lstStyle/>
        <a:p>
          <a:r>
            <a:rPr lang="en-US"/>
            <a:t>ESR (2/yr)</a:t>
          </a:r>
        </a:p>
        <a:p>
          <a:r>
            <a:rPr lang="en-US"/>
            <a:t>- educational supervisor</a:t>
          </a:r>
        </a:p>
      </dgm:t>
    </dgm:pt>
    <dgm:pt modelId="{D70FAC65-C614-1249-ADA1-571677E361A0}" type="parTrans" cxnId="{587703FD-C775-7442-84DA-E17B120AF2D4}">
      <dgm:prSet/>
      <dgm:spPr/>
      <dgm:t>
        <a:bodyPr/>
        <a:lstStyle/>
        <a:p>
          <a:endParaRPr lang="en-US"/>
        </a:p>
      </dgm:t>
    </dgm:pt>
    <dgm:pt modelId="{8D26D4B3-69BA-6F48-AE9C-62FA65DD3D33}" type="sibTrans" cxnId="{587703FD-C775-7442-84DA-E17B120AF2D4}">
      <dgm:prSet/>
      <dgm:spPr/>
      <dgm:t>
        <a:bodyPr/>
        <a:lstStyle/>
        <a:p>
          <a:endParaRPr lang="en-US"/>
        </a:p>
      </dgm:t>
    </dgm:pt>
    <dgm:pt modelId="{29DA12C4-48F9-8A49-9F5D-6BE834C70497}">
      <dgm:prSet phldrT="[Text]"/>
      <dgm:spPr/>
      <dgm:t>
        <a:bodyPr/>
        <a:lstStyle/>
        <a:p>
          <a:r>
            <a:rPr lang="en-US"/>
            <a:t>EPA (at least 2/yr)</a:t>
          </a:r>
        </a:p>
        <a:p>
          <a:r>
            <a:rPr lang="en-US"/>
            <a:t>- named clinical supervisor</a:t>
          </a:r>
        </a:p>
      </dgm:t>
    </dgm:pt>
    <dgm:pt modelId="{EE29590F-69F9-B34F-A4AF-D3D6EDFF7A5B}" type="parTrans" cxnId="{411C0CCC-0355-9D4F-9482-F2585B754BB7}">
      <dgm:prSet/>
      <dgm:spPr/>
      <dgm:t>
        <a:bodyPr/>
        <a:lstStyle/>
        <a:p>
          <a:endParaRPr lang="en-US"/>
        </a:p>
      </dgm:t>
    </dgm:pt>
    <dgm:pt modelId="{BFCF74CB-9BD7-2D41-9DAD-38A501E32390}" type="sibTrans" cxnId="{411C0CCC-0355-9D4F-9482-F2585B754BB7}">
      <dgm:prSet/>
      <dgm:spPr/>
      <dgm:t>
        <a:bodyPr/>
        <a:lstStyle/>
        <a:p>
          <a:endParaRPr lang="en-US"/>
        </a:p>
      </dgm:t>
    </dgm:pt>
    <dgm:pt modelId="{5C5F5BB9-7C79-EB49-83C1-F92C984A1095}">
      <dgm:prSet phldrT="[Text]"/>
      <dgm:spPr/>
      <dgm:t>
        <a:bodyPr/>
        <a:lstStyle/>
        <a:p>
          <a:r>
            <a:rPr lang="en-US"/>
            <a:t>MAR(s)</a:t>
          </a:r>
        </a:p>
        <a:p>
          <a:r>
            <a:rPr lang="en-US"/>
            <a:t>- consultants and other clinicians</a:t>
          </a:r>
        </a:p>
      </dgm:t>
    </dgm:pt>
    <dgm:pt modelId="{6B03E587-1322-894E-A7F6-4661582C153C}" type="parTrans" cxnId="{5D98C87D-8C8F-8B43-AACE-85471BE10CE9}">
      <dgm:prSet/>
      <dgm:spPr/>
      <dgm:t>
        <a:bodyPr/>
        <a:lstStyle/>
        <a:p>
          <a:endParaRPr lang="en-US"/>
        </a:p>
      </dgm:t>
    </dgm:pt>
    <dgm:pt modelId="{8BDDD10D-C6A6-8C44-A5B1-9EC9F34FF24C}" type="sibTrans" cxnId="{5D98C87D-8C8F-8B43-AACE-85471BE10CE9}">
      <dgm:prSet/>
      <dgm:spPr/>
      <dgm:t>
        <a:bodyPr/>
        <a:lstStyle/>
        <a:p>
          <a:endParaRPr lang="en-US"/>
        </a:p>
      </dgm:t>
    </dgm:pt>
    <dgm:pt modelId="{10212686-5460-BE46-90D6-9ABCE56453D0}">
      <dgm:prSet phldrT="[Text]"/>
      <dgm:spPr/>
      <dgm:t>
        <a:bodyPr/>
        <a:lstStyle/>
        <a:p>
          <a:r>
            <a:rPr lang="en-US"/>
            <a:t>Other WpBAs</a:t>
          </a:r>
        </a:p>
      </dgm:t>
    </dgm:pt>
    <dgm:pt modelId="{4005966A-178A-8044-B6D9-328391989A5D}" type="parTrans" cxnId="{8766B6AF-F6A1-D34F-A51F-4E23D23979D0}">
      <dgm:prSet/>
      <dgm:spPr/>
      <dgm:t>
        <a:bodyPr/>
        <a:lstStyle/>
        <a:p>
          <a:endParaRPr lang="en-US"/>
        </a:p>
      </dgm:t>
    </dgm:pt>
    <dgm:pt modelId="{A3926033-28C9-2E47-B0DA-6B84ACE3BE60}" type="sibTrans" cxnId="{8766B6AF-F6A1-D34F-A51F-4E23D23979D0}">
      <dgm:prSet/>
      <dgm:spPr/>
      <dgm:t>
        <a:bodyPr/>
        <a:lstStyle/>
        <a:p>
          <a:endParaRPr lang="en-US"/>
        </a:p>
      </dgm:t>
    </dgm:pt>
    <dgm:pt modelId="{B417F2BB-772D-A64C-99C7-BD5608BEDCEE}">
      <dgm:prSet phldrT="[Text]"/>
      <dgm:spPr/>
      <dgm:t>
        <a:bodyPr/>
        <a:lstStyle/>
        <a:p>
          <a:r>
            <a:rPr lang="en-US"/>
            <a:t>MSF (1/yr)</a:t>
          </a:r>
        </a:p>
      </dgm:t>
    </dgm:pt>
    <dgm:pt modelId="{FCC34938-0080-6E45-BAA6-8B1197270997}" type="parTrans" cxnId="{FA397777-C48A-644B-854F-5182BE8579CA}">
      <dgm:prSet/>
      <dgm:spPr/>
      <dgm:t>
        <a:bodyPr/>
        <a:lstStyle/>
        <a:p>
          <a:endParaRPr lang="en-US"/>
        </a:p>
      </dgm:t>
    </dgm:pt>
    <dgm:pt modelId="{905BD67F-0397-BF49-B885-82941605A031}" type="sibTrans" cxnId="{FA397777-C48A-644B-854F-5182BE8579CA}">
      <dgm:prSet/>
      <dgm:spPr/>
      <dgm:t>
        <a:bodyPr/>
        <a:lstStyle/>
        <a:p>
          <a:endParaRPr lang="en-US"/>
        </a:p>
      </dgm:t>
    </dgm:pt>
    <dgm:pt modelId="{B275DD7C-982A-514B-A106-9251DAC2D8D0}">
      <dgm:prSet/>
      <dgm:spPr/>
      <dgm:t>
        <a:bodyPr/>
        <a:lstStyle/>
        <a:p>
          <a:r>
            <a:rPr lang="en-US" dirty="0"/>
            <a:t>GSAT (at least 2/</a:t>
          </a:r>
          <a:r>
            <a:rPr lang="en-US" dirty="0" err="1"/>
            <a:t>yr</a:t>
          </a:r>
          <a:r>
            <a:rPr lang="en-US" dirty="0"/>
            <a:t>)</a:t>
          </a:r>
        </a:p>
        <a:p>
          <a:r>
            <a:rPr lang="en-US" dirty="0"/>
            <a:t>- clinical or educational supervisor </a:t>
          </a:r>
        </a:p>
      </dgm:t>
    </dgm:pt>
    <dgm:pt modelId="{16183408-5389-B54C-96B7-EC49E95A51DC}" type="parTrans" cxnId="{1F96E372-15CA-6F44-B6EE-8B3D1A34E770}">
      <dgm:prSet/>
      <dgm:spPr/>
      <dgm:t>
        <a:bodyPr/>
        <a:lstStyle/>
        <a:p>
          <a:endParaRPr lang="en-US"/>
        </a:p>
      </dgm:t>
    </dgm:pt>
    <dgm:pt modelId="{36294ED1-37F0-404E-B3ED-6151F62DF6F0}" type="sibTrans" cxnId="{1F96E372-15CA-6F44-B6EE-8B3D1A34E770}">
      <dgm:prSet/>
      <dgm:spPr/>
      <dgm:t>
        <a:bodyPr/>
        <a:lstStyle/>
        <a:p>
          <a:endParaRPr lang="en-US"/>
        </a:p>
      </dgm:t>
    </dgm:pt>
    <dgm:pt modelId="{90E7B6D1-8D76-144B-9AD3-765ACFA57E69}">
      <dgm:prSet/>
      <dgm:spPr/>
      <dgm:t>
        <a:bodyPr/>
        <a:lstStyle/>
        <a:p>
          <a:r>
            <a:rPr lang="en-US" dirty="0"/>
            <a:t>MAR (s)</a:t>
          </a:r>
        </a:p>
        <a:p>
          <a:r>
            <a:rPr lang="en-US" dirty="0"/>
            <a:t>- other professionals </a:t>
          </a:r>
        </a:p>
      </dgm:t>
    </dgm:pt>
    <dgm:pt modelId="{AEF5A474-D2FE-3F47-A95E-FA562D6FDA20}" type="parTrans" cxnId="{F8F06B51-46C7-AA47-9439-14238C5F48C4}">
      <dgm:prSet/>
      <dgm:spPr/>
      <dgm:t>
        <a:bodyPr/>
        <a:lstStyle/>
        <a:p>
          <a:endParaRPr lang="en-US"/>
        </a:p>
      </dgm:t>
    </dgm:pt>
    <dgm:pt modelId="{1FA4C67D-3A1D-EA49-BC2E-E7E74E2C2629}" type="sibTrans" cxnId="{F8F06B51-46C7-AA47-9439-14238C5F48C4}">
      <dgm:prSet/>
      <dgm:spPr/>
      <dgm:t>
        <a:bodyPr/>
        <a:lstStyle/>
        <a:p>
          <a:endParaRPr lang="en-US"/>
        </a:p>
      </dgm:t>
    </dgm:pt>
    <dgm:pt modelId="{CFF7D700-D8CA-EC4D-8C9F-E41A76E4F307}" type="pres">
      <dgm:prSet presAssocID="{FFABC998-97AE-F944-A72F-0268B607565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F7E3D8-8674-2F44-8606-2E0397F8FDCB}" type="pres">
      <dgm:prSet presAssocID="{FFABC998-97AE-F944-A72F-0268B607565B}" presName="hierFlow" presStyleCnt="0"/>
      <dgm:spPr/>
    </dgm:pt>
    <dgm:pt modelId="{1AB86558-68F7-3E4B-87C6-463037D3D79C}" type="pres">
      <dgm:prSet presAssocID="{FFABC998-97AE-F944-A72F-0268B607565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224016D-EFCB-6D45-B9E2-FD71910364D2}" type="pres">
      <dgm:prSet presAssocID="{F579989B-F879-484B-A502-2A5BD0C80074}" presName="Name14" presStyleCnt="0"/>
      <dgm:spPr/>
    </dgm:pt>
    <dgm:pt modelId="{491AD215-44F7-7A4E-B266-5127A31CE844}" type="pres">
      <dgm:prSet presAssocID="{F579989B-F879-484B-A502-2A5BD0C80074}" presName="level1Shape" presStyleLbl="node0" presStyleIdx="0" presStyleCnt="1" custLinFactNeighborX="932" custLinFactNeighborY="-41918">
        <dgm:presLayoutVars>
          <dgm:chPref val="3"/>
        </dgm:presLayoutVars>
      </dgm:prSet>
      <dgm:spPr/>
    </dgm:pt>
    <dgm:pt modelId="{2079B3B0-DE16-D348-B321-D06DA319FFB9}" type="pres">
      <dgm:prSet presAssocID="{F579989B-F879-484B-A502-2A5BD0C80074}" presName="hierChild2" presStyleCnt="0"/>
      <dgm:spPr/>
    </dgm:pt>
    <dgm:pt modelId="{A7773730-ED86-104D-9BE8-E389FF67EDCA}" type="pres">
      <dgm:prSet presAssocID="{FCC34938-0080-6E45-BAA6-8B1197270997}" presName="Name19" presStyleLbl="parChTrans1D2" presStyleIdx="0" presStyleCnt="3"/>
      <dgm:spPr/>
    </dgm:pt>
    <dgm:pt modelId="{8255B927-2FC1-B94B-A85F-249C2978A2A2}" type="pres">
      <dgm:prSet presAssocID="{B417F2BB-772D-A64C-99C7-BD5608BEDCEE}" presName="Name21" presStyleCnt="0"/>
      <dgm:spPr/>
    </dgm:pt>
    <dgm:pt modelId="{F4BAF0F1-A642-2F45-8826-2B3CC4E83078}" type="pres">
      <dgm:prSet presAssocID="{B417F2BB-772D-A64C-99C7-BD5608BEDCEE}" presName="level2Shape" presStyleLbl="node2" presStyleIdx="0" presStyleCnt="3" custLinFactNeighborX="-104" custLinFactNeighborY="-24915"/>
      <dgm:spPr/>
    </dgm:pt>
    <dgm:pt modelId="{1D5BA3C6-BD5C-124C-AEBF-9CFBB666B335}" type="pres">
      <dgm:prSet presAssocID="{B417F2BB-772D-A64C-99C7-BD5608BEDCEE}" presName="hierChild3" presStyleCnt="0"/>
      <dgm:spPr/>
    </dgm:pt>
    <dgm:pt modelId="{1B831363-9504-A041-B242-2F16859EBB67}" type="pres">
      <dgm:prSet presAssocID="{EE29590F-69F9-B34F-A4AF-D3D6EDFF7A5B}" presName="Name19" presStyleLbl="parChTrans1D2" presStyleIdx="1" presStyleCnt="3"/>
      <dgm:spPr/>
    </dgm:pt>
    <dgm:pt modelId="{26B9290B-6296-0F40-87CB-0C19B196D558}" type="pres">
      <dgm:prSet presAssocID="{29DA12C4-48F9-8A49-9F5D-6BE834C70497}" presName="Name21" presStyleCnt="0"/>
      <dgm:spPr/>
    </dgm:pt>
    <dgm:pt modelId="{E07B1647-DE50-8049-A827-ED0015C8E65D}" type="pres">
      <dgm:prSet presAssocID="{29DA12C4-48F9-8A49-9F5D-6BE834C70497}" presName="level2Shape" presStyleLbl="node2" presStyleIdx="1" presStyleCnt="3" custLinFactNeighborX="10180" custLinFactNeighborY="5627"/>
      <dgm:spPr/>
    </dgm:pt>
    <dgm:pt modelId="{177201EE-E332-4A43-AFB4-04545FB9D954}" type="pres">
      <dgm:prSet presAssocID="{29DA12C4-48F9-8A49-9F5D-6BE834C70497}" presName="hierChild3" presStyleCnt="0"/>
      <dgm:spPr/>
    </dgm:pt>
    <dgm:pt modelId="{C30E936E-5713-0448-B6F6-EA0A107FFC17}" type="pres">
      <dgm:prSet presAssocID="{6B03E587-1322-894E-A7F6-4661582C153C}" presName="Name19" presStyleLbl="parChTrans1D3" presStyleIdx="0" presStyleCnt="3"/>
      <dgm:spPr/>
    </dgm:pt>
    <dgm:pt modelId="{09CDB19C-0515-FC46-8784-047346C1DD84}" type="pres">
      <dgm:prSet presAssocID="{5C5F5BB9-7C79-EB49-83C1-F92C984A1095}" presName="Name21" presStyleCnt="0"/>
      <dgm:spPr/>
    </dgm:pt>
    <dgm:pt modelId="{F5D48472-88BF-2149-BA1E-CB6D4AD5F0A8}" type="pres">
      <dgm:prSet presAssocID="{5C5F5BB9-7C79-EB49-83C1-F92C984A1095}" presName="level2Shape" presStyleLbl="node3" presStyleIdx="0" presStyleCnt="3"/>
      <dgm:spPr/>
    </dgm:pt>
    <dgm:pt modelId="{3CE5A4C7-E324-004C-8A8C-1039E79667E0}" type="pres">
      <dgm:prSet presAssocID="{5C5F5BB9-7C79-EB49-83C1-F92C984A1095}" presName="hierChild3" presStyleCnt="0"/>
      <dgm:spPr/>
    </dgm:pt>
    <dgm:pt modelId="{E1C93FAE-9199-8944-99C0-B3BE3EC973B2}" type="pres">
      <dgm:prSet presAssocID="{AEF5A474-D2FE-3F47-A95E-FA562D6FDA20}" presName="Name19" presStyleLbl="parChTrans1D3" presStyleIdx="1" presStyleCnt="3"/>
      <dgm:spPr/>
    </dgm:pt>
    <dgm:pt modelId="{F174F10A-135E-B44F-9FE3-A80B0B4F7E2C}" type="pres">
      <dgm:prSet presAssocID="{90E7B6D1-8D76-144B-9AD3-765ACFA57E69}" presName="Name21" presStyleCnt="0"/>
      <dgm:spPr/>
    </dgm:pt>
    <dgm:pt modelId="{475CA983-D0F2-C641-A755-834EEB7BE053}" type="pres">
      <dgm:prSet presAssocID="{90E7B6D1-8D76-144B-9AD3-765ACFA57E69}" presName="level2Shape" presStyleLbl="node3" presStyleIdx="1" presStyleCnt="3" custLinFactNeighborX="10320" custLinFactNeighborY="36750"/>
      <dgm:spPr/>
    </dgm:pt>
    <dgm:pt modelId="{7B7A9274-5E46-FB4D-92EA-5DBFA4911E8A}" type="pres">
      <dgm:prSet presAssocID="{90E7B6D1-8D76-144B-9AD3-765ACFA57E69}" presName="hierChild3" presStyleCnt="0"/>
      <dgm:spPr/>
    </dgm:pt>
    <dgm:pt modelId="{3A242302-8062-FD4E-AA60-38AFC7C0835A}" type="pres">
      <dgm:prSet presAssocID="{4005966A-178A-8044-B6D9-328391989A5D}" presName="Name19" presStyleLbl="parChTrans1D3" presStyleIdx="2" presStyleCnt="3"/>
      <dgm:spPr/>
    </dgm:pt>
    <dgm:pt modelId="{C15F320B-4EC7-9242-9C3F-BA18720D8B81}" type="pres">
      <dgm:prSet presAssocID="{10212686-5460-BE46-90D6-9ABCE56453D0}" presName="Name21" presStyleCnt="0"/>
      <dgm:spPr/>
    </dgm:pt>
    <dgm:pt modelId="{98B916BE-B196-5B4D-A3CE-29C80A8FF291}" type="pres">
      <dgm:prSet presAssocID="{10212686-5460-BE46-90D6-9ABCE56453D0}" presName="level2Shape" presStyleLbl="node3" presStyleIdx="2" presStyleCnt="3" custLinFactNeighborX="19168" custLinFactNeighborY="-1607"/>
      <dgm:spPr/>
    </dgm:pt>
    <dgm:pt modelId="{F28319F7-2EFB-B948-9287-845F004894D8}" type="pres">
      <dgm:prSet presAssocID="{10212686-5460-BE46-90D6-9ABCE56453D0}" presName="hierChild3" presStyleCnt="0"/>
      <dgm:spPr/>
    </dgm:pt>
    <dgm:pt modelId="{5C3B1C9C-9517-7D44-BF54-76E9142A07A7}" type="pres">
      <dgm:prSet presAssocID="{16183408-5389-B54C-96B7-EC49E95A51DC}" presName="Name19" presStyleLbl="parChTrans1D2" presStyleIdx="2" presStyleCnt="3"/>
      <dgm:spPr/>
    </dgm:pt>
    <dgm:pt modelId="{B2B1B649-94DF-734A-BDA6-029286E7ED16}" type="pres">
      <dgm:prSet presAssocID="{B275DD7C-982A-514B-A106-9251DAC2D8D0}" presName="Name21" presStyleCnt="0"/>
      <dgm:spPr/>
    </dgm:pt>
    <dgm:pt modelId="{0021F37F-C0F4-064C-B617-EE00FEE88EE3}" type="pres">
      <dgm:prSet presAssocID="{B275DD7C-982A-514B-A106-9251DAC2D8D0}" presName="level2Shape" presStyleLbl="node2" presStyleIdx="2" presStyleCnt="3" custScaleX="119052" custLinFactNeighborX="116" custLinFactNeighborY="-23308"/>
      <dgm:spPr/>
    </dgm:pt>
    <dgm:pt modelId="{15F700F2-F6E4-FB49-9E1E-1B5F7B20F8FF}" type="pres">
      <dgm:prSet presAssocID="{B275DD7C-982A-514B-A106-9251DAC2D8D0}" presName="hierChild3" presStyleCnt="0"/>
      <dgm:spPr/>
    </dgm:pt>
    <dgm:pt modelId="{D23C966E-C221-9743-B2DF-8B3EDBDBC9C9}" type="pres">
      <dgm:prSet presAssocID="{FFABC998-97AE-F944-A72F-0268B607565B}" presName="bgShapesFlow" presStyleCnt="0"/>
      <dgm:spPr/>
    </dgm:pt>
  </dgm:ptLst>
  <dgm:cxnLst>
    <dgm:cxn modelId="{66100705-5727-D04E-83B5-534A30BBE8A6}" type="presOf" srcId="{29DA12C4-48F9-8A49-9F5D-6BE834C70497}" destId="{E07B1647-DE50-8049-A827-ED0015C8E65D}" srcOrd="0" destOrd="0" presId="urn:microsoft.com/office/officeart/2005/8/layout/hierarchy6"/>
    <dgm:cxn modelId="{E94F050B-2D5E-804A-AC8A-60557B10047F}" type="presOf" srcId="{B275DD7C-982A-514B-A106-9251DAC2D8D0}" destId="{0021F37F-C0F4-064C-B617-EE00FEE88EE3}" srcOrd="0" destOrd="0" presId="urn:microsoft.com/office/officeart/2005/8/layout/hierarchy6"/>
    <dgm:cxn modelId="{47A3545E-355B-9047-8973-158DFBF58930}" type="presOf" srcId="{AEF5A474-D2FE-3F47-A95E-FA562D6FDA20}" destId="{E1C93FAE-9199-8944-99C0-B3BE3EC973B2}" srcOrd="0" destOrd="0" presId="urn:microsoft.com/office/officeart/2005/8/layout/hierarchy6"/>
    <dgm:cxn modelId="{F8F06B51-46C7-AA47-9439-14238C5F48C4}" srcId="{29DA12C4-48F9-8A49-9F5D-6BE834C70497}" destId="{90E7B6D1-8D76-144B-9AD3-765ACFA57E69}" srcOrd="1" destOrd="0" parTransId="{AEF5A474-D2FE-3F47-A95E-FA562D6FDA20}" sibTransId="{1FA4C67D-3A1D-EA49-BC2E-E7E74E2C2629}"/>
    <dgm:cxn modelId="{1F96E372-15CA-6F44-B6EE-8B3D1A34E770}" srcId="{F579989B-F879-484B-A502-2A5BD0C80074}" destId="{B275DD7C-982A-514B-A106-9251DAC2D8D0}" srcOrd="2" destOrd="0" parTransId="{16183408-5389-B54C-96B7-EC49E95A51DC}" sibTransId="{36294ED1-37F0-404E-B3ED-6151F62DF6F0}"/>
    <dgm:cxn modelId="{1813EC55-3BF6-3B48-80AD-5ED6A8FD2863}" type="presOf" srcId="{F579989B-F879-484B-A502-2A5BD0C80074}" destId="{491AD215-44F7-7A4E-B266-5127A31CE844}" srcOrd="0" destOrd="0" presId="urn:microsoft.com/office/officeart/2005/8/layout/hierarchy6"/>
    <dgm:cxn modelId="{FA397777-C48A-644B-854F-5182BE8579CA}" srcId="{F579989B-F879-484B-A502-2A5BD0C80074}" destId="{B417F2BB-772D-A64C-99C7-BD5608BEDCEE}" srcOrd="0" destOrd="0" parTransId="{FCC34938-0080-6E45-BAA6-8B1197270997}" sibTransId="{905BD67F-0397-BF49-B885-82941605A031}"/>
    <dgm:cxn modelId="{5D98C87D-8C8F-8B43-AACE-85471BE10CE9}" srcId="{29DA12C4-48F9-8A49-9F5D-6BE834C70497}" destId="{5C5F5BB9-7C79-EB49-83C1-F92C984A1095}" srcOrd="0" destOrd="0" parTransId="{6B03E587-1322-894E-A7F6-4661582C153C}" sibTransId="{8BDDD10D-C6A6-8C44-A5B1-9EC9F34FF24C}"/>
    <dgm:cxn modelId="{F73F6382-0EB2-FD4C-8F8D-77A22A2F43DF}" type="presOf" srcId="{10212686-5460-BE46-90D6-9ABCE56453D0}" destId="{98B916BE-B196-5B4D-A3CE-29C80A8FF291}" srcOrd="0" destOrd="0" presId="urn:microsoft.com/office/officeart/2005/8/layout/hierarchy6"/>
    <dgm:cxn modelId="{7BF29097-76BE-4E4E-86B3-1496C1AF5750}" type="presOf" srcId="{5C5F5BB9-7C79-EB49-83C1-F92C984A1095}" destId="{F5D48472-88BF-2149-BA1E-CB6D4AD5F0A8}" srcOrd="0" destOrd="0" presId="urn:microsoft.com/office/officeart/2005/8/layout/hierarchy6"/>
    <dgm:cxn modelId="{C610A99E-B8D9-FF41-B32F-3CF3ECE4DD84}" type="presOf" srcId="{FCC34938-0080-6E45-BAA6-8B1197270997}" destId="{A7773730-ED86-104D-9BE8-E389FF67EDCA}" srcOrd="0" destOrd="0" presId="urn:microsoft.com/office/officeart/2005/8/layout/hierarchy6"/>
    <dgm:cxn modelId="{D5EF0FA6-194C-7E4C-8D4F-944EFD52F0D5}" type="presOf" srcId="{90E7B6D1-8D76-144B-9AD3-765ACFA57E69}" destId="{475CA983-D0F2-C641-A755-834EEB7BE053}" srcOrd="0" destOrd="0" presId="urn:microsoft.com/office/officeart/2005/8/layout/hierarchy6"/>
    <dgm:cxn modelId="{8766B6AF-F6A1-D34F-A51F-4E23D23979D0}" srcId="{29DA12C4-48F9-8A49-9F5D-6BE834C70497}" destId="{10212686-5460-BE46-90D6-9ABCE56453D0}" srcOrd="2" destOrd="0" parTransId="{4005966A-178A-8044-B6D9-328391989A5D}" sibTransId="{A3926033-28C9-2E47-B0DA-6B84ACE3BE60}"/>
    <dgm:cxn modelId="{591736C3-D31E-8941-865E-ACC998653727}" type="presOf" srcId="{EE29590F-69F9-B34F-A4AF-D3D6EDFF7A5B}" destId="{1B831363-9504-A041-B242-2F16859EBB67}" srcOrd="0" destOrd="0" presId="urn:microsoft.com/office/officeart/2005/8/layout/hierarchy6"/>
    <dgm:cxn modelId="{B6D036C3-5660-904C-A7F5-37A630FD501F}" type="presOf" srcId="{6B03E587-1322-894E-A7F6-4661582C153C}" destId="{C30E936E-5713-0448-B6F6-EA0A107FFC17}" srcOrd="0" destOrd="0" presId="urn:microsoft.com/office/officeart/2005/8/layout/hierarchy6"/>
    <dgm:cxn modelId="{B00392C5-128E-3448-AFCE-4A31ECE4ECF9}" type="presOf" srcId="{16183408-5389-B54C-96B7-EC49E95A51DC}" destId="{5C3B1C9C-9517-7D44-BF54-76E9142A07A7}" srcOrd="0" destOrd="0" presId="urn:microsoft.com/office/officeart/2005/8/layout/hierarchy6"/>
    <dgm:cxn modelId="{411C0CCC-0355-9D4F-9482-F2585B754BB7}" srcId="{F579989B-F879-484B-A502-2A5BD0C80074}" destId="{29DA12C4-48F9-8A49-9F5D-6BE834C70497}" srcOrd="1" destOrd="0" parTransId="{EE29590F-69F9-B34F-A4AF-D3D6EDFF7A5B}" sibTransId="{BFCF74CB-9BD7-2D41-9DAD-38A501E32390}"/>
    <dgm:cxn modelId="{C017AAD1-4D9F-A943-8EB4-EF107AC0E47B}" type="presOf" srcId="{B417F2BB-772D-A64C-99C7-BD5608BEDCEE}" destId="{F4BAF0F1-A642-2F45-8826-2B3CC4E83078}" srcOrd="0" destOrd="0" presId="urn:microsoft.com/office/officeart/2005/8/layout/hierarchy6"/>
    <dgm:cxn modelId="{D595A5DA-EF70-9D4E-B0B6-2D7986F95C1F}" type="presOf" srcId="{4005966A-178A-8044-B6D9-328391989A5D}" destId="{3A242302-8062-FD4E-AA60-38AFC7C0835A}" srcOrd="0" destOrd="0" presId="urn:microsoft.com/office/officeart/2005/8/layout/hierarchy6"/>
    <dgm:cxn modelId="{CCF2AEE8-58C0-0545-ABFF-ECA263F77710}" type="presOf" srcId="{FFABC998-97AE-F944-A72F-0268B607565B}" destId="{CFF7D700-D8CA-EC4D-8C9F-E41A76E4F307}" srcOrd="0" destOrd="0" presId="urn:microsoft.com/office/officeart/2005/8/layout/hierarchy6"/>
    <dgm:cxn modelId="{587703FD-C775-7442-84DA-E17B120AF2D4}" srcId="{FFABC998-97AE-F944-A72F-0268B607565B}" destId="{F579989B-F879-484B-A502-2A5BD0C80074}" srcOrd="0" destOrd="0" parTransId="{D70FAC65-C614-1249-ADA1-571677E361A0}" sibTransId="{8D26D4B3-69BA-6F48-AE9C-62FA65DD3D33}"/>
    <dgm:cxn modelId="{4E7E7F4D-C9B6-FF47-ADC7-F6ECDCD0A1F0}" type="presParOf" srcId="{CFF7D700-D8CA-EC4D-8C9F-E41A76E4F307}" destId="{91F7E3D8-8674-2F44-8606-2E0397F8FDCB}" srcOrd="0" destOrd="0" presId="urn:microsoft.com/office/officeart/2005/8/layout/hierarchy6"/>
    <dgm:cxn modelId="{C57E1706-323D-0C47-B015-1FE4CDAB6DB8}" type="presParOf" srcId="{91F7E3D8-8674-2F44-8606-2E0397F8FDCB}" destId="{1AB86558-68F7-3E4B-87C6-463037D3D79C}" srcOrd="0" destOrd="0" presId="urn:microsoft.com/office/officeart/2005/8/layout/hierarchy6"/>
    <dgm:cxn modelId="{3D5042DC-6A38-5146-8A63-4C0DECC20F14}" type="presParOf" srcId="{1AB86558-68F7-3E4B-87C6-463037D3D79C}" destId="{D224016D-EFCB-6D45-B9E2-FD71910364D2}" srcOrd="0" destOrd="0" presId="urn:microsoft.com/office/officeart/2005/8/layout/hierarchy6"/>
    <dgm:cxn modelId="{B1BFE67D-F55F-FC4A-9830-60F2AD37E917}" type="presParOf" srcId="{D224016D-EFCB-6D45-B9E2-FD71910364D2}" destId="{491AD215-44F7-7A4E-B266-5127A31CE844}" srcOrd="0" destOrd="0" presId="urn:microsoft.com/office/officeart/2005/8/layout/hierarchy6"/>
    <dgm:cxn modelId="{81D07C43-A2B7-F444-BBF7-87EF0140AD2E}" type="presParOf" srcId="{D224016D-EFCB-6D45-B9E2-FD71910364D2}" destId="{2079B3B0-DE16-D348-B321-D06DA319FFB9}" srcOrd="1" destOrd="0" presId="urn:microsoft.com/office/officeart/2005/8/layout/hierarchy6"/>
    <dgm:cxn modelId="{42A884FA-7758-5240-AFF1-558CF74D6B46}" type="presParOf" srcId="{2079B3B0-DE16-D348-B321-D06DA319FFB9}" destId="{A7773730-ED86-104D-9BE8-E389FF67EDCA}" srcOrd="0" destOrd="0" presId="urn:microsoft.com/office/officeart/2005/8/layout/hierarchy6"/>
    <dgm:cxn modelId="{63DCBD31-09FA-614B-B92B-E2B6DB75FBD9}" type="presParOf" srcId="{2079B3B0-DE16-D348-B321-D06DA319FFB9}" destId="{8255B927-2FC1-B94B-A85F-249C2978A2A2}" srcOrd="1" destOrd="0" presId="urn:microsoft.com/office/officeart/2005/8/layout/hierarchy6"/>
    <dgm:cxn modelId="{B5E61803-CC07-314A-BA8B-9E860BC047B8}" type="presParOf" srcId="{8255B927-2FC1-B94B-A85F-249C2978A2A2}" destId="{F4BAF0F1-A642-2F45-8826-2B3CC4E83078}" srcOrd="0" destOrd="0" presId="urn:microsoft.com/office/officeart/2005/8/layout/hierarchy6"/>
    <dgm:cxn modelId="{6AA6DF86-0D60-E24B-BC07-BB22AE2D8E34}" type="presParOf" srcId="{8255B927-2FC1-B94B-A85F-249C2978A2A2}" destId="{1D5BA3C6-BD5C-124C-AEBF-9CFBB666B335}" srcOrd="1" destOrd="0" presId="urn:microsoft.com/office/officeart/2005/8/layout/hierarchy6"/>
    <dgm:cxn modelId="{A76D22FC-1E95-A349-9398-D53BC4CA06C6}" type="presParOf" srcId="{2079B3B0-DE16-D348-B321-D06DA319FFB9}" destId="{1B831363-9504-A041-B242-2F16859EBB67}" srcOrd="2" destOrd="0" presId="urn:microsoft.com/office/officeart/2005/8/layout/hierarchy6"/>
    <dgm:cxn modelId="{0427FAC2-CDFF-134A-B622-919A57B94DD1}" type="presParOf" srcId="{2079B3B0-DE16-D348-B321-D06DA319FFB9}" destId="{26B9290B-6296-0F40-87CB-0C19B196D558}" srcOrd="3" destOrd="0" presId="urn:microsoft.com/office/officeart/2005/8/layout/hierarchy6"/>
    <dgm:cxn modelId="{CBB8109D-0FAA-B24B-B563-040C77127628}" type="presParOf" srcId="{26B9290B-6296-0F40-87CB-0C19B196D558}" destId="{E07B1647-DE50-8049-A827-ED0015C8E65D}" srcOrd="0" destOrd="0" presId="urn:microsoft.com/office/officeart/2005/8/layout/hierarchy6"/>
    <dgm:cxn modelId="{282E9ABB-A9BE-9E40-A221-D667CB008DD9}" type="presParOf" srcId="{26B9290B-6296-0F40-87CB-0C19B196D558}" destId="{177201EE-E332-4A43-AFB4-04545FB9D954}" srcOrd="1" destOrd="0" presId="urn:microsoft.com/office/officeart/2005/8/layout/hierarchy6"/>
    <dgm:cxn modelId="{29F233CD-E352-374F-856F-058010D1B6CA}" type="presParOf" srcId="{177201EE-E332-4A43-AFB4-04545FB9D954}" destId="{C30E936E-5713-0448-B6F6-EA0A107FFC17}" srcOrd="0" destOrd="0" presId="urn:microsoft.com/office/officeart/2005/8/layout/hierarchy6"/>
    <dgm:cxn modelId="{5DD680E6-2BD1-E043-BC1D-1B5C688F8726}" type="presParOf" srcId="{177201EE-E332-4A43-AFB4-04545FB9D954}" destId="{09CDB19C-0515-FC46-8784-047346C1DD84}" srcOrd="1" destOrd="0" presId="urn:microsoft.com/office/officeart/2005/8/layout/hierarchy6"/>
    <dgm:cxn modelId="{3B90D09C-300B-D746-80D1-1A99BBA06D51}" type="presParOf" srcId="{09CDB19C-0515-FC46-8784-047346C1DD84}" destId="{F5D48472-88BF-2149-BA1E-CB6D4AD5F0A8}" srcOrd="0" destOrd="0" presId="urn:microsoft.com/office/officeart/2005/8/layout/hierarchy6"/>
    <dgm:cxn modelId="{9E85F1C9-BA35-AC47-9FC3-5B4311B39437}" type="presParOf" srcId="{09CDB19C-0515-FC46-8784-047346C1DD84}" destId="{3CE5A4C7-E324-004C-8A8C-1039E79667E0}" srcOrd="1" destOrd="0" presId="urn:microsoft.com/office/officeart/2005/8/layout/hierarchy6"/>
    <dgm:cxn modelId="{F82DD04A-A477-044A-995D-7825BFC2459B}" type="presParOf" srcId="{177201EE-E332-4A43-AFB4-04545FB9D954}" destId="{E1C93FAE-9199-8944-99C0-B3BE3EC973B2}" srcOrd="2" destOrd="0" presId="urn:microsoft.com/office/officeart/2005/8/layout/hierarchy6"/>
    <dgm:cxn modelId="{46929FBA-F380-3F43-A22C-3B621CADDFE1}" type="presParOf" srcId="{177201EE-E332-4A43-AFB4-04545FB9D954}" destId="{F174F10A-135E-B44F-9FE3-A80B0B4F7E2C}" srcOrd="3" destOrd="0" presId="urn:microsoft.com/office/officeart/2005/8/layout/hierarchy6"/>
    <dgm:cxn modelId="{D49C14E8-8297-8046-B0A4-25E297FD2DBE}" type="presParOf" srcId="{F174F10A-135E-B44F-9FE3-A80B0B4F7E2C}" destId="{475CA983-D0F2-C641-A755-834EEB7BE053}" srcOrd="0" destOrd="0" presId="urn:microsoft.com/office/officeart/2005/8/layout/hierarchy6"/>
    <dgm:cxn modelId="{A3D2F262-831D-0E4F-BA2A-7D77CC1B222E}" type="presParOf" srcId="{F174F10A-135E-B44F-9FE3-A80B0B4F7E2C}" destId="{7B7A9274-5E46-FB4D-92EA-5DBFA4911E8A}" srcOrd="1" destOrd="0" presId="urn:microsoft.com/office/officeart/2005/8/layout/hierarchy6"/>
    <dgm:cxn modelId="{B28A74DD-F167-0C47-9B1A-0D0F763DF494}" type="presParOf" srcId="{177201EE-E332-4A43-AFB4-04545FB9D954}" destId="{3A242302-8062-FD4E-AA60-38AFC7C0835A}" srcOrd="4" destOrd="0" presId="urn:microsoft.com/office/officeart/2005/8/layout/hierarchy6"/>
    <dgm:cxn modelId="{9212ACC6-C1D3-D14C-A288-D46243B1D222}" type="presParOf" srcId="{177201EE-E332-4A43-AFB4-04545FB9D954}" destId="{C15F320B-4EC7-9242-9C3F-BA18720D8B81}" srcOrd="5" destOrd="0" presId="urn:microsoft.com/office/officeart/2005/8/layout/hierarchy6"/>
    <dgm:cxn modelId="{08BC8CC2-4B16-F34C-AD4D-EFFE827BED15}" type="presParOf" srcId="{C15F320B-4EC7-9242-9C3F-BA18720D8B81}" destId="{98B916BE-B196-5B4D-A3CE-29C80A8FF291}" srcOrd="0" destOrd="0" presId="urn:microsoft.com/office/officeart/2005/8/layout/hierarchy6"/>
    <dgm:cxn modelId="{4704D2C0-8FBC-5847-9991-13DBE3CEAB0D}" type="presParOf" srcId="{C15F320B-4EC7-9242-9C3F-BA18720D8B81}" destId="{F28319F7-2EFB-B948-9287-845F004894D8}" srcOrd="1" destOrd="0" presId="urn:microsoft.com/office/officeart/2005/8/layout/hierarchy6"/>
    <dgm:cxn modelId="{47024FF5-22A7-6E48-95AB-005FC300916C}" type="presParOf" srcId="{2079B3B0-DE16-D348-B321-D06DA319FFB9}" destId="{5C3B1C9C-9517-7D44-BF54-76E9142A07A7}" srcOrd="4" destOrd="0" presId="urn:microsoft.com/office/officeart/2005/8/layout/hierarchy6"/>
    <dgm:cxn modelId="{5AEAEAC6-63F6-5545-96C5-8A36ED9DC872}" type="presParOf" srcId="{2079B3B0-DE16-D348-B321-D06DA319FFB9}" destId="{B2B1B649-94DF-734A-BDA6-029286E7ED16}" srcOrd="5" destOrd="0" presId="urn:microsoft.com/office/officeart/2005/8/layout/hierarchy6"/>
    <dgm:cxn modelId="{CE6F772E-9E95-5A48-AE02-0276B8413F8E}" type="presParOf" srcId="{B2B1B649-94DF-734A-BDA6-029286E7ED16}" destId="{0021F37F-C0F4-064C-B617-EE00FEE88EE3}" srcOrd="0" destOrd="0" presId="urn:microsoft.com/office/officeart/2005/8/layout/hierarchy6"/>
    <dgm:cxn modelId="{6890EA48-02B1-AC43-8313-38B17BDCF9E9}" type="presParOf" srcId="{B2B1B649-94DF-734A-BDA6-029286E7ED16}" destId="{15F700F2-F6E4-FB49-9E1E-1B5F7B20F8FF}" srcOrd="1" destOrd="0" presId="urn:microsoft.com/office/officeart/2005/8/layout/hierarchy6"/>
    <dgm:cxn modelId="{7149767F-BE7E-6944-A166-420223E2C78B}" type="presParOf" srcId="{CFF7D700-D8CA-EC4D-8C9F-E41A76E4F307}" destId="{D23C966E-C221-9743-B2DF-8B3EDBDBC9C9}" srcOrd="1" destOrd="0" presId="urn:microsoft.com/office/officeart/2005/8/layout/hierarchy6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A0DA-B0A5-C740-BF65-B44D75B44D67}">
      <dsp:nvSpPr>
        <dsp:cNvPr id="0" name=""/>
        <dsp:cNvSpPr/>
      </dsp:nvSpPr>
      <dsp:spPr>
        <a:xfrm rot="10800000">
          <a:off x="1701432" y="2408"/>
          <a:ext cx="6303279" cy="455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Patient Management</a:t>
          </a:r>
        </a:p>
      </dsp:txBody>
      <dsp:txXfrm rot="10800000">
        <a:off x="1815197" y="2408"/>
        <a:ext cx="6189514" cy="455059"/>
      </dsp:txXfrm>
    </dsp:sp>
    <dsp:sp modelId="{21809A6D-12AF-A04D-B9D1-7220C7A1D8CB}">
      <dsp:nvSpPr>
        <dsp:cNvPr id="0" name=""/>
        <dsp:cNvSpPr/>
      </dsp:nvSpPr>
      <dsp:spPr>
        <a:xfrm>
          <a:off x="1473903" y="2408"/>
          <a:ext cx="455059" cy="4550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DBC29-EF5D-3242-B110-C3A1C381C207}">
      <dsp:nvSpPr>
        <dsp:cNvPr id="0" name=""/>
        <dsp:cNvSpPr/>
      </dsp:nvSpPr>
      <dsp:spPr>
        <a:xfrm rot="10800000">
          <a:off x="1701432" y="593306"/>
          <a:ext cx="6303279" cy="455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Health Promotion</a:t>
          </a:r>
          <a:endParaRPr lang="en-GB" sz="2100" kern="1200" dirty="0"/>
        </a:p>
      </dsp:txBody>
      <dsp:txXfrm rot="10800000">
        <a:off x="1815197" y="593306"/>
        <a:ext cx="6189514" cy="455059"/>
      </dsp:txXfrm>
    </dsp:sp>
    <dsp:sp modelId="{C108A6C6-5783-BA45-A6C8-178084090221}">
      <dsp:nvSpPr>
        <dsp:cNvPr id="0" name=""/>
        <dsp:cNvSpPr/>
      </dsp:nvSpPr>
      <dsp:spPr>
        <a:xfrm>
          <a:off x="1473903" y="593306"/>
          <a:ext cx="455059" cy="4550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542C-758D-0048-AE56-504718EB9841}">
      <dsp:nvSpPr>
        <dsp:cNvPr id="0" name=""/>
        <dsp:cNvSpPr/>
      </dsp:nvSpPr>
      <dsp:spPr>
        <a:xfrm rot="10800000">
          <a:off x="1701432" y="1184204"/>
          <a:ext cx="6303279" cy="455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Leadership &amp; Team Working</a:t>
          </a:r>
          <a:endParaRPr lang="en-GB" sz="2100" kern="1200" dirty="0"/>
        </a:p>
      </dsp:txBody>
      <dsp:txXfrm rot="10800000">
        <a:off x="1815197" y="1184204"/>
        <a:ext cx="6189514" cy="455059"/>
      </dsp:txXfrm>
    </dsp:sp>
    <dsp:sp modelId="{912DD51C-41D6-834E-A209-13D5A5BA312E}">
      <dsp:nvSpPr>
        <dsp:cNvPr id="0" name=""/>
        <dsp:cNvSpPr/>
      </dsp:nvSpPr>
      <dsp:spPr>
        <a:xfrm>
          <a:off x="1473903" y="1184204"/>
          <a:ext cx="455059" cy="4550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5BC9-AE6D-3A4F-98DE-0D2C7AB9682C}">
      <dsp:nvSpPr>
        <dsp:cNvPr id="0" name=""/>
        <dsp:cNvSpPr/>
      </dsp:nvSpPr>
      <dsp:spPr>
        <a:xfrm rot="10800000">
          <a:off x="1701432" y="1775101"/>
          <a:ext cx="6303279" cy="455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Patient Safety &amp; Quality Improvement</a:t>
          </a:r>
          <a:endParaRPr lang="en-GB" sz="2100" kern="1200" dirty="0"/>
        </a:p>
      </dsp:txBody>
      <dsp:txXfrm rot="10800000">
        <a:off x="1815197" y="1775101"/>
        <a:ext cx="6189514" cy="455059"/>
      </dsp:txXfrm>
    </dsp:sp>
    <dsp:sp modelId="{86E1676A-C6D6-6346-8CAF-89FC69C5D89B}">
      <dsp:nvSpPr>
        <dsp:cNvPr id="0" name=""/>
        <dsp:cNvSpPr/>
      </dsp:nvSpPr>
      <dsp:spPr>
        <a:xfrm>
          <a:off x="1473903" y="1775101"/>
          <a:ext cx="455059" cy="4550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624A-7876-774B-94FF-2D00540F756C}">
      <dsp:nvSpPr>
        <dsp:cNvPr id="0" name=""/>
        <dsp:cNvSpPr/>
      </dsp:nvSpPr>
      <dsp:spPr>
        <a:xfrm rot="10800000">
          <a:off x="1701432" y="2365999"/>
          <a:ext cx="6303279" cy="455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Safeguarding &amp; Holistic Patient Care</a:t>
          </a:r>
          <a:endParaRPr lang="en-GB" sz="2100" kern="1200" dirty="0"/>
        </a:p>
      </dsp:txBody>
      <dsp:txXfrm rot="10800000">
        <a:off x="1815197" y="2365999"/>
        <a:ext cx="6189514" cy="455059"/>
      </dsp:txXfrm>
    </dsp:sp>
    <dsp:sp modelId="{6BE7101E-86E5-CA43-9627-F23597CAB797}">
      <dsp:nvSpPr>
        <dsp:cNvPr id="0" name=""/>
        <dsp:cNvSpPr/>
      </dsp:nvSpPr>
      <dsp:spPr>
        <a:xfrm>
          <a:off x="1473903" y="2365999"/>
          <a:ext cx="455059" cy="4550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7005D-54E1-744F-9EB2-352AD7056C88}">
      <dsp:nvSpPr>
        <dsp:cNvPr id="0" name=""/>
        <dsp:cNvSpPr/>
      </dsp:nvSpPr>
      <dsp:spPr>
        <a:xfrm rot="10800000">
          <a:off x="1701432" y="2956897"/>
          <a:ext cx="6303279" cy="455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Education &amp; Training </a:t>
          </a:r>
          <a:endParaRPr lang="en-GB" sz="2100" kern="1200" dirty="0"/>
        </a:p>
      </dsp:txBody>
      <dsp:txXfrm rot="10800000">
        <a:off x="1815197" y="2956897"/>
        <a:ext cx="6189514" cy="455059"/>
      </dsp:txXfrm>
    </dsp:sp>
    <dsp:sp modelId="{8263D58C-C829-FF41-969F-F0B3BE903E96}">
      <dsp:nvSpPr>
        <dsp:cNvPr id="0" name=""/>
        <dsp:cNvSpPr/>
      </dsp:nvSpPr>
      <dsp:spPr>
        <a:xfrm>
          <a:off x="1473903" y="2956897"/>
          <a:ext cx="455059" cy="45505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29C-0BF3-F841-936C-605B75E4A418}">
      <dsp:nvSpPr>
        <dsp:cNvPr id="0" name=""/>
        <dsp:cNvSpPr/>
      </dsp:nvSpPr>
      <dsp:spPr>
        <a:xfrm rot="10800000">
          <a:off x="1701432" y="3547795"/>
          <a:ext cx="6303279" cy="455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68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Research</a:t>
          </a:r>
          <a:r>
            <a:rPr lang="en-US" sz="2100" kern="1200" baseline="0"/>
            <a:t> &amp; Scholarship</a:t>
          </a:r>
          <a:endParaRPr lang="en-GB" sz="2100" kern="1200" dirty="0"/>
        </a:p>
      </dsp:txBody>
      <dsp:txXfrm rot="10800000">
        <a:off x="1815197" y="3547795"/>
        <a:ext cx="6189514" cy="455059"/>
      </dsp:txXfrm>
    </dsp:sp>
    <dsp:sp modelId="{4ED87564-94C8-4744-BCB7-ECF66323111A}">
      <dsp:nvSpPr>
        <dsp:cNvPr id="0" name=""/>
        <dsp:cNvSpPr/>
      </dsp:nvSpPr>
      <dsp:spPr>
        <a:xfrm>
          <a:off x="1473903" y="3547795"/>
          <a:ext cx="455059" cy="45505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DBC29-EF5D-3242-B110-C3A1C381C207}">
      <dsp:nvSpPr>
        <dsp:cNvPr id="0" name=""/>
        <dsp:cNvSpPr/>
      </dsp:nvSpPr>
      <dsp:spPr>
        <a:xfrm rot="10800000">
          <a:off x="1156442" y="3576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Promotion</a:t>
          </a:r>
          <a:endParaRPr lang="en-GB" sz="1800" kern="1200" dirty="0"/>
        </a:p>
      </dsp:txBody>
      <dsp:txXfrm rot="10800000">
        <a:off x="1291805" y="3576"/>
        <a:ext cx="3918477" cy="541451"/>
      </dsp:txXfrm>
    </dsp:sp>
    <dsp:sp modelId="{C108A6C6-5783-BA45-A6C8-178084090221}">
      <dsp:nvSpPr>
        <dsp:cNvPr id="0" name=""/>
        <dsp:cNvSpPr/>
      </dsp:nvSpPr>
      <dsp:spPr>
        <a:xfrm>
          <a:off x="885717" y="3576"/>
          <a:ext cx="541451" cy="5414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542C-758D-0048-AE56-504718EB9841}">
      <dsp:nvSpPr>
        <dsp:cNvPr id="0" name=""/>
        <dsp:cNvSpPr/>
      </dsp:nvSpPr>
      <dsp:spPr>
        <a:xfrm rot="10800000">
          <a:off x="1156442" y="706655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&amp; Team Working</a:t>
          </a:r>
          <a:endParaRPr lang="en-GB" sz="1800" kern="1200" dirty="0"/>
        </a:p>
      </dsp:txBody>
      <dsp:txXfrm rot="10800000">
        <a:off x="1291805" y="706655"/>
        <a:ext cx="3918477" cy="541451"/>
      </dsp:txXfrm>
    </dsp:sp>
    <dsp:sp modelId="{912DD51C-41D6-834E-A209-13D5A5BA312E}">
      <dsp:nvSpPr>
        <dsp:cNvPr id="0" name=""/>
        <dsp:cNvSpPr/>
      </dsp:nvSpPr>
      <dsp:spPr>
        <a:xfrm>
          <a:off x="885717" y="706655"/>
          <a:ext cx="541451" cy="5414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5BC9-AE6D-3A4F-98DE-0D2C7AB9682C}">
      <dsp:nvSpPr>
        <dsp:cNvPr id="0" name=""/>
        <dsp:cNvSpPr/>
      </dsp:nvSpPr>
      <dsp:spPr>
        <a:xfrm rot="10800000">
          <a:off x="1156442" y="1409734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Safety &amp; Quality Improvement</a:t>
          </a:r>
          <a:endParaRPr lang="en-GB" sz="1800" kern="1200" dirty="0"/>
        </a:p>
      </dsp:txBody>
      <dsp:txXfrm rot="10800000">
        <a:off x="1291805" y="1409734"/>
        <a:ext cx="3918477" cy="541451"/>
      </dsp:txXfrm>
    </dsp:sp>
    <dsp:sp modelId="{86E1676A-C6D6-6346-8CAF-89FC69C5D89B}">
      <dsp:nvSpPr>
        <dsp:cNvPr id="0" name=""/>
        <dsp:cNvSpPr/>
      </dsp:nvSpPr>
      <dsp:spPr>
        <a:xfrm>
          <a:off x="885717" y="1409734"/>
          <a:ext cx="541451" cy="5414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624A-7876-774B-94FF-2D00540F756C}">
      <dsp:nvSpPr>
        <dsp:cNvPr id="0" name=""/>
        <dsp:cNvSpPr/>
      </dsp:nvSpPr>
      <dsp:spPr>
        <a:xfrm rot="10800000">
          <a:off x="1156442" y="2112813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Safeguarding &amp; Holistic Patient Care</a:t>
          </a:r>
          <a:endParaRPr lang="en-GB" sz="1800" kern="1200" dirty="0"/>
        </a:p>
      </dsp:txBody>
      <dsp:txXfrm rot="10800000">
        <a:off x="1291805" y="2112813"/>
        <a:ext cx="3918477" cy="541451"/>
      </dsp:txXfrm>
    </dsp:sp>
    <dsp:sp modelId="{6BE7101E-86E5-CA43-9627-F23597CAB797}">
      <dsp:nvSpPr>
        <dsp:cNvPr id="0" name=""/>
        <dsp:cNvSpPr/>
      </dsp:nvSpPr>
      <dsp:spPr>
        <a:xfrm>
          <a:off x="885717" y="2112813"/>
          <a:ext cx="541451" cy="5414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7005D-54E1-744F-9EB2-352AD7056C88}">
      <dsp:nvSpPr>
        <dsp:cNvPr id="0" name=""/>
        <dsp:cNvSpPr/>
      </dsp:nvSpPr>
      <dsp:spPr>
        <a:xfrm rot="10800000">
          <a:off x="1156442" y="2815892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Education &amp; Training </a:t>
          </a:r>
          <a:endParaRPr lang="en-GB" sz="1800" kern="1200" dirty="0"/>
        </a:p>
      </dsp:txBody>
      <dsp:txXfrm rot="10800000">
        <a:off x="1291805" y="2815892"/>
        <a:ext cx="3918477" cy="541451"/>
      </dsp:txXfrm>
    </dsp:sp>
    <dsp:sp modelId="{8263D58C-C829-FF41-969F-F0B3BE903E96}">
      <dsp:nvSpPr>
        <dsp:cNvPr id="0" name=""/>
        <dsp:cNvSpPr/>
      </dsp:nvSpPr>
      <dsp:spPr>
        <a:xfrm>
          <a:off x="885717" y="2815892"/>
          <a:ext cx="541451" cy="54145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29C-0BF3-F841-936C-605B75E4A418}">
      <dsp:nvSpPr>
        <dsp:cNvPr id="0" name=""/>
        <dsp:cNvSpPr/>
      </dsp:nvSpPr>
      <dsp:spPr>
        <a:xfrm rot="10800000">
          <a:off x="1156442" y="3518971"/>
          <a:ext cx="4053840" cy="5414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76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</a:t>
          </a:r>
          <a:r>
            <a:rPr lang="en-US" sz="1800" kern="1200" baseline="0"/>
            <a:t> &amp; Scholarship</a:t>
          </a:r>
          <a:endParaRPr lang="en-GB" sz="1800" kern="1200" dirty="0"/>
        </a:p>
      </dsp:txBody>
      <dsp:txXfrm rot="10800000">
        <a:off x="1291805" y="3518971"/>
        <a:ext cx="3918477" cy="541451"/>
      </dsp:txXfrm>
    </dsp:sp>
    <dsp:sp modelId="{4ED87564-94C8-4744-BCB7-ECF66323111A}">
      <dsp:nvSpPr>
        <dsp:cNvPr id="0" name=""/>
        <dsp:cNvSpPr/>
      </dsp:nvSpPr>
      <dsp:spPr>
        <a:xfrm>
          <a:off x="885717" y="3518971"/>
          <a:ext cx="541451" cy="54145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AD215-44F7-7A4E-B266-5127A31CE844}">
      <dsp:nvSpPr>
        <dsp:cNvPr id="0" name=""/>
        <dsp:cNvSpPr/>
      </dsp:nvSpPr>
      <dsp:spPr>
        <a:xfrm>
          <a:off x="2122808" y="1146751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ESR (2/yr)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educational supervisor</a:t>
          </a:r>
        </a:p>
      </dsp:txBody>
      <dsp:txXfrm>
        <a:off x="2152297" y="1176240"/>
        <a:ext cx="1451255" cy="947844"/>
      </dsp:txXfrm>
    </dsp:sp>
    <dsp:sp modelId="{A7773730-ED86-104D-9BE8-E389FF67EDCA}">
      <dsp:nvSpPr>
        <dsp:cNvPr id="0" name=""/>
        <dsp:cNvSpPr/>
      </dsp:nvSpPr>
      <dsp:spPr>
        <a:xfrm>
          <a:off x="755116" y="2153574"/>
          <a:ext cx="2122808" cy="573918"/>
        </a:xfrm>
        <a:custGeom>
          <a:avLst/>
          <a:gdLst/>
          <a:ahLst/>
          <a:cxnLst/>
          <a:rect l="0" t="0" r="0" b="0"/>
          <a:pathLst>
            <a:path>
              <a:moveTo>
                <a:pt x="2122808" y="0"/>
              </a:moveTo>
              <a:lnTo>
                <a:pt x="2122808" y="286959"/>
              </a:lnTo>
              <a:lnTo>
                <a:pt x="0" y="286959"/>
              </a:lnTo>
              <a:lnTo>
                <a:pt x="0" y="573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F0F1-A642-2F45-8826-2B3CC4E83078}">
      <dsp:nvSpPr>
        <dsp:cNvPr id="0" name=""/>
        <dsp:cNvSpPr/>
      </dsp:nvSpPr>
      <dsp:spPr>
        <a:xfrm>
          <a:off x="0" y="2727493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MSF (1/yr)</a:t>
          </a:r>
        </a:p>
      </dsp:txBody>
      <dsp:txXfrm>
        <a:off x="29489" y="2756982"/>
        <a:ext cx="1451255" cy="947844"/>
      </dsp:txXfrm>
    </dsp:sp>
    <dsp:sp modelId="{1B831363-9504-A041-B242-2F16859EBB67}">
      <dsp:nvSpPr>
        <dsp:cNvPr id="0" name=""/>
        <dsp:cNvSpPr/>
      </dsp:nvSpPr>
      <dsp:spPr>
        <a:xfrm>
          <a:off x="2828006" y="2153574"/>
          <a:ext cx="91440" cy="881422"/>
        </a:xfrm>
        <a:custGeom>
          <a:avLst/>
          <a:gdLst/>
          <a:ahLst/>
          <a:cxnLst/>
          <a:rect l="0" t="0" r="0" b="0"/>
          <a:pathLst>
            <a:path>
              <a:moveTo>
                <a:pt x="49918" y="0"/>
              </a:moveTo>
              <a:lnTo>
                <a:pt x="49918" y="440711"/>
              </a:lnTo>
              <a:lnTo>
                <a:pt x="45720" y="440711"/>
              </a:lnTo>
              <a:lnTo>
                <a:pt x="45720" y="881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B1647-DE50-8049-A827-ED0015C8E65D}">
      <dsp:nvSpPr>
        <dsp:cNvPr id="0" name=""/>
        <dsp:cNvSpPr/>
      </dsp:nvSpPr>
      <dsp:spPr>
        <a:xfrm>
          <a:off x="2118610" y="3034996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EPA (at least 2/yr)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named clinical supervisor</a:t>
          </a:r>
        </a:p>
      </dsp:txBody>
      <dsp:txXfrm>
        <a:off x="2148099" y="3064485"/>
        <a:ext cx="1451255" cy="947844"/>
      </dsp:txXfrm>
    </dsp:sp>
    <dsp:sp modelId="{C30E936E-5713-0448-B6F6-EA0A107FFC17}">
      <dsp:nvSpPr>
        <dsp:cNvPr id="0" name=""/>
        <dsp:cNvSpPr/>
      </dsp:nvSpPr>
      <dsp:spPr>
        <a:xfrm>
          <a:off x="756681" y="4041819"/>
          <a:ext cx="2117045" cy="346075"/>
        </a:xfrm>
        <a:custGeom>
          <a:avLst/>
          <a:gdLst/>
          <a:ahLst/>
          <a:cxnLst/>
          <a:rect l="0" t="0" r="0" b="0"/>
          <a:pathLst>
            <a:path>
              <a:moveTo>
                <a:pt x="2117045" y="0"/>
              </a:moveTo>
              <a:lnTo>
                <a:pt x="2117045" y="173037"/>
              </a:lnTo>
              <a:lnTo>
                <a:pt x="0" y="173037"/>
              </a:lnTo>
              <a:lnTo>
                <a:pt x="0" y="346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48472-88BF-2149-BA1E-CB6D4AD5F0A8}">
      <dsp:nvSpPr>
        <dsp:cNvPr id="0" name=""/>
        <dsp:cNvSpPr/>
      </dsp:nvSpPr>
      <dsp:spPr>
        <a:xfrm>
          <a:off x="1565" y="4387894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MAR(s)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consultants and other clinicians</a:t>
          </a:r>
        </a:p>
      </dsp:txBody>
      <dsp:txXfrm>
        <a:off x="31054" y="4417383"/>
        <a:ext cx="1451255" cy="947844"/>
      </dsp:txXfrm>
    </dsp:sp>
    <dsp:sp modelId="{E1C93FAE-9199-8944-99C0-B3BE3EC973B2}">
      <dsp:nvSpPr>
        <dsp:cNvPr id="0" name=""/>
        <dsp:cNvSpPr/>
      </dsp:nvSpPr>
      <dsp:spPr>
        <a:xfrm>
          <a:off x="2828006" y="4041819"/>
          <a:ext cx="91440" cy="716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041"/>
              </a:lnTo>
              <a:lnTo>
                <a:pt x="47834" y="358041"/>
              </a:lnTo>
              <a:lnTo>
                <a:pt x="47834" y="7160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CA983-D0F2-C641-A755-834EEB7BE053}">
      <dsp:nvSpPr>
        <dsp:cNvPr id="0" name=""/>
        <dsp:cNvSpPr/>
      </dsp:nvSpPr>
      <dsp:spPr>
        <a:xfrm>
          <a:off x="2120724" y="4757901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 (s)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other professionals </a:t>
          </a:r>
        </a:p>
      </dsp:txBody>
      <dsp:txXfrm>
        <a:off x="2150213" y="4787390"/>
        <a:ext cx="1451255" cy="947844"/>
      </dsp:txXfrm>
    </dsp:sp>
    <dsp:sp modelId="{3A242302-8062-FD4E-AA60-38AFC7C0835A}">
      <dsp:nvSpPr>
        <dsp:cNvPr id="0" name=""/>
        <dsp:cNvSpPr/>
      </dsp:nvSpPr>
      <dsp:spPr>
        <a:xfrm>
          <a:off x="2873726" y="4041819"/>
          <a:ext cx="2098856" cy="329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47"/>
              </a:lnTo>
              <a:lnTo>
                <a:pt x="2098856" y="164947"/>
              </a:lnTo>
              <a:lnTo>
                <a:pt x="2098856" y="3298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16BE-B196-5B4D-A3CE-29C80A8FF291}">
      <dsp:nvSpPr>
        <dsp:cNvPr id="0" name=""/>
        <dsp:cNvSpPr/>
      </dsp:nvSpPr>
      <dsp:spPr>
        <a:xfrm>
          <a:off x="4217466" y="4371714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Other WpBAs</a:t>
          </a:r>
        </a:p>
      </dsp:txBody>
      <dsp:txXfrm>
        <a:off x="4246955" y="4401203"/>
        <a:ext cx="1451255" cy="947844"/>
      </dsp:txXfrm>
    </dsp:sp>
    <dsp:sp modelId="{5C3B1C9C-9517-7D44-BF54-76E9142A07A7}">
      <dsp:nvSpPr>
        <dsp:cNvPr id="0" name=""/>
        <dsp:cNvSpPr/>
      </dsp:nvSpPr>
      <dsp:spPr>
        <a:xfrm>
          <a:off x="2877925" y="2153574"/>
          <a:ext cx="1950793" cy="590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49"/>
              </a:lnTo>
              <a:lnTo>
                <a:pt x="1950793" y="295049"/>
              </a:lnTo>
              <a:lnTo>
                <a:pt x="1950793" y="590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1F37F-C0F4-064C-B617-EE00FEE88EE3}">
      <dsp:nvSpPr>
        <dsp:cNvPr id="0" name=""/>
        <dsp:cNvSpPr/>
      </dsp:nvSpPr>
      <dsp:spPr>
        <a:xfrm>
          <a:off x="3929736" y="2743672"/>
          <a:ext cx="179796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GSAT (at least 2/</a:t>
          </a:r>
          <a:r>
            <a:rPr lang="en-US" sz="1300" kern="1200" dirty="0" err="1"/>
            <a:t>yr</a:t>
          </a:r>
          <a:r>
            <a:rPr lang="en-US" sz="1300" kern="1200" dirty="0"/>
            <a:t>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clinical or educational supervisor </a:t>
          </a:r>
        </a:p>
      </dsp:txBody>
      <dsp:txXfrm>
        <a:off x="3959225" y="2773161"/>
        <a:ext cx="1738985" cy="94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8E242-B592-4B04-8F65-B4B0CCFBC16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6CDC2-F0C5-47AF-A94F-A3DD1495B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0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55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212" y="1158223"/>
            <a:ext cx="9085366" cy="2387600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212" y="3679710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0855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896" y="385483"/>
            <a:ext cx="9258353" cy="603902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7483"/>
            <a:ext cx="10515600" cy="4005263"/>
          </a:xfrm>
        </p:spPr>
        <p:txBody>
          <a:bodyPr/>
          <a:lstStyle>
            <a:lvl1pPr marL="0" indent="0" algn="ctr">
              <a:lnSpc>
                <a:spcPts val="4000"/>
              </a:lnSpc>
              <a:spcBef>
                <a:spcPts val="0"/>
              </a:spcBef>
              <a:spcAft>
                <a:spcPts val="3000"/>
              </a:spcAft>
              <a:buNone/>
              <a:defRPr sz="3400">
                <a:solidFill>
                  <a:schemeClr val="accent1"/>
                </a:solidFill>
              </a:defRPr>
            </a:lvl1pPr>
            <a:lvl2pPr marL="0" indent="0" algn="ctr">
              <a:lnSpc>
                <a:spcPts val="3200"/>
              </a:lnSpc>
              <a:spcBef>
                <a:spcPts val="0"/>
              </a:spcBef>
              <a:buNone/>
              <a:defRPr sz="26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141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400" y="385200"/>
            <a:ext cx="9259200" cy="604800"/>
          </a:xfrm>
        </p:spPr>
        <p:txBody>
          <a:bodyPr anchor="ctr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400" y="1634400"/>
            <a:ext cx="10515600" cy="856167"/>
          </a:xfr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88400" y="2774428"/>
            <a:ext cx="10515600" cy="2563813"/>
          </a:xfrm>
        </p:spPr>
        <p:txBody>
          <a:bodyPr numCol="2" spcCol="360000"/>
          <a:lstStyle>
            <a:lvl1pPr marL="216000" indent="-216000">
              <a:lnSpc>
                <a:spcPts val="2050"/>
              </a:lnSpc>
              <a:spcBef>
                <a:spcPts val="0"/>
              </a:spcBef>
              <a:spcAft>
                <a:spcPts val="1100"/>
              </a:spcAft>
              <a:buSzPct val="120000"/>
              <a:defRPr sz="1750"/>
            </a:lvl1pPr>
            <a:lvl2pPr marL="216000" indent="0">
              <a:buNone/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88988" y="5565912"/>
            <a:ext cx="10515012" cy="417513"/>
          </a:xfrm>
        </p:spPr>
        <p:txBody>
          <a:bodyPr/>
          <a:lstStyle>
            <a:lvl1pPr marL="0" indent="0">
              <a:buNone/>
              <a:defRPr sz="1750">
                <a:solidFill>
                  <a:schemeClr val="accent1"/>
                </a:solidFill>
              </a:defRPr>
            </a:lvl1pPr>
            <a:lvl2pPr>
              <a:defRPr sz="1700">
                <a:solidFill>
                  <a:schemeClr val="accent1"/>
                </a:solidFill>
              </a:defRPr>
            </a:lvl2pPr>
            <a:lvl3pPr>
              <a:defRPr sz="1700">
                <a:solidFill>
                  <a:schemeClr val="accent1"/>
                </a:solidFill>
              </a:defRPr>
            </a:lvl3pPr>
            <a:lvl4pPr>
              <a:defRPr sz="1700">
                <a:solidFill>
                  <a:schemeClr val="accent1"/>
                </a:solidFill>
              </a:defRPr>
            </a:lvl4pPr>
            <a:lvl5pPr>
              <a:defRPr sz="17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400" y="385200"/>
            <a:ext cx="9259200" cy="604800"/>
          </a:xfrm>
        </p:spPr>
        <p:txBody>
          <a:bodyPr anchor="ctr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88988" y="1828800"/>
            <a:ext cx="5121275" cy="3763963"/>
          </a:xfrm>
        </p:spPr>
        <p:txBody>
          <a:bodyPr/>
          <a:lstStyle>
            <a:lvl1pPr>
              <a:defRPr lang="en-GB" sz="1800" kern="1200" noProof="0" dirty="0" smtClean="0">
                <a:solidFill>
                  <a:schemeClr val="accent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342900" indent="-342900">
              <a:defRPr lang="en-GB" sz="1400" kern="1200" noProof="0" dirty="0" smtClean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2pPr>
            <a:lvl3pPr>
              <a:defRPr lang="en-GB" sz="1400" kern="1200" noProof="0" dirty="0" smtClean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3pPr>
            <a:lvl4pPr>
              <a:defRPr lang="en-GB" sz="1200" kern="1200" noProof="0" dirty="0" smtClean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4pPr>
            <a:lvl5pPr>
              <a:defRPr lang="en-GB" sz="1000" kern="1200" noProof="0" dirty="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700"/>
              </a:spcAft>
              <a:buFont typeface="Arial"/>
              <a:buNone/>
            </a:pPr>
            <a:r>
              <a:rPr lang="en-GB" noProof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700"/>
              </a:spcAft>
              <a:buFont typeface="Arial"/>
              <a:buNone/>
            </a:pPr>
            <a:r>
              <a:rPr lang="en-GB" noProof="0"/>
              <a:t>Second level</a:t>
            </a:r>
          </a:p>
          <a:p>
            <a:pPr marL="0" lvl="2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700"/>
              </a:spcAft>
              <a:buFont typeface="Arial"/>
              <a:buNone/>
            </a:pPr>
            <a:r>
              <a:rPr lang="en-GB" noProof="0"/>
              <a:t>Third level</a:t>
            </a:r>
          </a:p>
          <a:p>
            <a:pPr marL="0" lvl="3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700"/>
              </a:spcAft>
              <a:buFont typeface="Arial"/>
              <a:buNone/>
            </a:pPr>
            <a:r>
              <a:rPr lang="en-GB" noProof="0"/>
              <a:t>Fourth level</a:t>
            </a:r>
          </a:p>
          <a:p>
            <a:pPr marL="0" lvl="4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700"/>
              </a:spcAft>
              <a:buFont typeface="Arial"/>
              <a:buNone/>
            </a:pPr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6354743" y="1828799"/>
            <a:ext cx="5122800" cy="3763963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7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180000" indent="-180000">
              <a:lnSpc>
                <a:spcPts val="1600"/>
              </a:lnSpc>
              <a:spcBef>
                <a:spcPts val="0"/>
              </a:spcBef>
              <a:spcAft>
                <a:spcPts val="1000"/>
              </a:spcAft>
              <a:buSzPct val="120000"/>
              <a:defRPr sz="1400"/>
            </a:lvl2pPr>
            <a:lvl3pPr marL="177800" indent="0">
              <a:lnSpc>
                <a:spcPts val="1800"/>
              </a:lnSpc>
              <a:spcBef>
                <a:spcPts val="0"/>
              </a:spcBef>
              <a:buNone/>
              <a:tabLst/>
              <a:defRPr sz="1400"/>
            </a:lvl3pPr>
            <a:lvl4pPr marL="360000" indent="-180000">
              <a:lnSpc>
                <a:spcPts val="1600"/>
              </a:lnSpc>
              <a:spcBef>
                <a:spcPts val="0"/>
              </a:spcBef>
              <a:tabLst/>
              <a:defRPr sz="1200"/>
            </a:lvl4pPr>
            <a:lvl5pPr marL="360000" indent="0">
              <a:lnSpc>
                <a:spcPts val="1200"/>
              </a:lnSpc>
              <a:spcBef>
                <a:spcPts val="0"/>
              </a:spcBef>
              <a:buNone/>
              <a:tabLst/>
              <a:defRPr sz="10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5BAF-EF54-F7B1-FCE0-6DEC33C3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7524D-B72F-6D0C-F783-421A253C9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43FEE-73EF-8D0F-7364-FDCFA2631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6AE1D-E25C-EC77-FB8F-841B478D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7F108-9E22-413A-838A-D000B95479BD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6D0AD-D6D8-67AD-C1E5-2963717B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E2D5B-AF84-5D23-9B25-E78D0BCF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4124-0E99-4914-83AC-B35E264AC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6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fld id="{7C6E93A5-0E5C-5A44-B1B5-8ECB0B6C0290}" type="datetimeFigureOut">
              <a:rPr lang="en-GB" noProof="0" smtClean="0"/>
              <a:pPr/>
              <a:t>08/07/2024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fld id="{8B8D9626-587A-D342-904A-A4C94F69A179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567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Lucida Grande" charset="0"/>
          <a:ea typeface="Lucida Grande" charset="0"/>
          <a:cs typeface="Lucida Grand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2"/>
          </a:solidFill>
          <a:latin typeface="Lucida Grande" charset="0"/>
          <a:ea typeface="Lucida Grande" charset="0"/>
          <a:cs typeface="Lucida Grand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2"/>
          </a:solidFill>
          <a:latin typeface="Lucida Grande" charset="0"/>
          <a:ea typeface="Lucida Grande" charset="0"/>
          <a:cs typeface="Lucida Grand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2"/>
          </a:solidFill>
          <a:latin typeface="Lucida Grande" charset="0"/>
          <a:ea typeface="Lucida Grande" charset="0"/>
          <a:cs typeface="Lucida Grand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Lucida Grande" charset="0"/>
          <a:ea typeface="Lucida Grande" charset="0"/>
          <a:cs typeface="Lucida Grand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2"/>
          </a:solidFill>
          <a:latin typeface="Lucida Grande" charset="0"/>
          <a:ea typeface="Lucida Grande" charset="0"/>
          <a:cs typeface="Lucida Grand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urriculum2024.rcophth.ac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ophth.ac.uk/wp-content/uploads/2024/05/Curriculum-2024-Handbook-August-2024.pdf" TargetMode="External"/><Relationship Id="rId2" Type="http://schemas.openxmlformats.org/officeDocument/2006/relationships/hyperlink" Target="https://curriculum2024.rcophth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urriculum2024@rcophth.ac.u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976343271?share=copy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976343271?share=cop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022" y="2779639"/>
            <a:ext cx="8358525" cy="1655762"/>
          </a:xfrm>
        </p:spPr>
        <p:txBody>
          <a:bodyPr/>
          <a:lstStyle/>
          <a:p>
            <a:r>
              <a:rPr lang="en-US" dirty="0"/>
              <a:t>Supervisors Training Package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C278F-2DF2-8BD0-45A9-3B1CC7B02C87}"/>
              </a:ext>
            </a:extLst>
          </p:cNvPr>
          <p:cNvSpPr txBox="1"/>
          <p:nvPr/>
        </p:nvSpPr>
        <p:spPr>
          <a:xfrm>
            <a:off x="886692" y="4959927"/>
            <a:ext cx="7158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Dr David Yorston, Curriculum 2024 TTT Lead</a:t>
            </a:r>
          </a:p>
          <a:p>
            <a:r>
              <a:rPr lang="en-US" dirty="0" err="1">
                <a:solidFill>
                  <a:schemeClr val="bg1"/>
                </a:solidFill>
              </a:rPr>
              <a:t>Mr</a:t>
            </a:r>
            <a:r>
              <a:rPr lang="en-US" dirty="0">
                <a:solidFill>
                  <a:schemeClr val="bg1"/>
                </a:solidFill>
              </a:rPr>
              <a:t> Vikas Chadha, Curriculum Sub-Committee Chair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August 2024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3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C48E-2EFD-871C-A415-6CB3FD8A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 Training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ECE1-4993-557E-1B21-A13BEFA2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585" y="1678301"/>
            <a:ext cx="10515600" cy="4725390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200" u="sng" dirty="0">
                <a:solidFill>
                  <a:schemeClr val="tx1"/>
                </a:solidFill>
              </a:rPr>
              <a:t>Minimum of TWO Level 4 SIAs need to be completed for CCT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200" u="sng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Latest time for entry into Level 4 is after 5.5 years of training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Level 4 entry criteria</a:t>
            </a:r>
          </a:p>
          <a:p>
            <a:pPr lvl="1" algn="l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	- </a:t>
            </a:r>
            <a:r>
              <a:rPr lang="en-GB" sz="2200" dirty="0" err="1">
                <a:solidFill>
                  <a:schemeClr val="tx1"/>
                </a:solidFill>
              </a:rPr>
              <a:t>FRCOphth</a:t>
            </a:r>
            <a:r>
              <a:rPr lang="en-GB" sz="2200" dirty="0">
                <a:solidFill>
                  <a:schemeClr val="tx1"/>
                </a:solidFill>
              </a:rPr>
              <a:t> Part 2</a:t>
            </a:r>
          </a:p>
          <a:p>
            <a:pPr lvl="1" algn="l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	- Level 3 in all SIA and all Generic Skills</a:t>
            </a:r>
          </a:p>
          <a:p>
            <a:pPr lvl="1" algn="l">
              <a:lnSpc>
                <a:spcPct val="100000"/>
              </a:lnSpc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Level 4 entry criteria for Cornea &amp; Ocular Surface, Glaucoma and Vitreoretinal Surgery</a:t>
            </a:r>
          </a:p>
          <a:p>
            <a:pPr lvl="1" algn="l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	- As above</a:t>
            </a:r>
          </a:p>
          <a:p>
            <a:pPr lvl="1" algn="l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	- PLUS Competencies of Level 4 Cataract Surgery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9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C48E-2EFD-871C-A415-6CB3FD8A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43" y="383340"/>
            <a:ext cx="9258353" cy="603902"/>
          </a:xfrm>
        </p:spPr>
        <p:txBody>
          <a:bodyPr/>
          <a:lstStyle/>
          <a:p>
            <a:r>
              <a:rPr lang="en-US" dirty="0"/>
              <a:t>Level 4 in VR, Cornea, Glaucoma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ECE1-4993-557E-1B21-A13BEFA2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153"/>
            <a:ext cx="10515600" cy="4725390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Need Level 4 Cataract Surgery signed off before entry to Level 4 in these three SIAs</a:t>
            </a: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If NOT signed off and the panel (Clinical Supervisors and TPD) feel that the trainee will be able to get it signed off within the first 6 months of the Level 4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	- review the application and the </a:t>
            </a:r>
            <a:r>
              <a:rPr lang="en-GB" sz="2200" dirty="0" err="1">
                <a:solidFill>
                  <a:schemeClr val="tx1"/>
                </a:solidFill>
              </a:rPr>
              <a:t>ePortfolio</a:t>
            </a:r>
            <a:endParaRPr lang="en-GB" sz="2200" dirty="0">
              <a:solidFill>
                <a:schemeClr val="tx1"/>
              </a:solidFill>
            </a:endParaRP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	- make a decision to request exemption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	- write to Chair of Training and Curriculum Sub-committee Chair 		with details</a:t>
            </a:r>
          </a:p>
          <a:p>
            <a:pPr marL="457200" lvl="1" indent="0" algn="l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	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9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A527-1AAA-58A7-E646-B4BF729FD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 training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A83D-471C-5048-45D7-45E39A7F3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370"/>
            <a:ext cx="10515600" cy="40052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Outcomes specified in Curriculum 2024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Will be deliverable in trainee’s own deanery in almost all cases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Currently deaneries estimate over 400 potential Level 4 training places in all SIAs across the country!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Where more than one trainee applies for same Level 4 post: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Selection based on review of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ePortfolio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Selected by clinical supervisors in the SIA, with TPD oversight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No exam/interview permitted by GMC regulations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Application form (regional)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3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E4D7-CF29-031F-D77A-CD5DF849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4 duration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4FE4-7FB8-171F-751B-0FD406F02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043" y="1650527"/>
            <a:ext cx="10515600" cy="4005263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Up to 18 months </a:t>
            </a:r>
          </a:p>
          <a:p>
            <a:pPr lvl="1" algn="l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	Cornea, Glaucoma, Ocular Motility, </a:t>
            </a:r>
            <a:r>
              <a:rPr lang="en-GB" sz="2200" dirty="0" err="1">
                <a:solidFill>
                  <a:schemeClr val="tx1"/>
                </a:solidFill>
              </a:rPr>
              <a:t>Oculoplastics</a:t>
            </a:r>
            <a:r>
              <a:rPr lang="en-GB" sz="2200" dirty="0">
                <a:solidFill>
                  <a:schemeClr val="tx1"/>
                </a:solidFill>
              </a:rPr>
              <a:t> &amp; Orbit, Paediatric 	Ophthalmology, Vitreoretinal Surgery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12-18 months </a:t>
            </a:r>
          </a:p>
          <a:p>
            <a:pPr lvl="1" algn="l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	Medical Retina, Neuro-ophthalmology, Uveitis</a:t>
            </a:r>
          </a:p>
          <a:p>
            <a:pPr lvl="1" algn="l">
              <a:lnSpc>
                <a:spcPct val="100000"/>
              </a:lnSpc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6-12 months </a:t>
            </a:r>
          </a:p>
          <a:p>
            <a:pPr lvl="1" algn="l">
              <a:lnSpc>
                <a:spcPct val="100000"/>
              </a:lnSpc>
            </a:pPr>
            <a:r>
              <a:rPr lang="en-GB" sz="2200" dirty="0">
                <a:solidFill>
                  <a:schemeClr val="tx1"/>
                </a:solidFill>
              </a:rPr>
              <a:t>	Community Ophthalmology, Urgent Eye Care</a:t>
            </a:r>
          </a:p>
          <a:p>
            <a:pPr lvl="1" algn="l">
              <a:lnSpc>
                <a:spcPct val="100000"/>
              </a:lnSpc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Aft>
                <a:spcPts val="0"/>
              </a:spcAft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200" b="1" i="1" dirty="0">
                <a:solidFill>
                  <a:schemeClr val="tx1"/>
                </a:solidFill>
              </a:rPr>
              <a:t>PURELY INDICATIVE DURATIONS: Curriculum 2024 is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2200" b="1" i="1" dirty="0">
                <a:solidFill>
                  <a:schemeClr val="tx1"/>
                </a:solidFill>
              </a:rPr>
              <a:t>COMPETENCY-BASED, not number or time-based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B3AA-D08B-E50D-3226-2478ADEA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Post-CCT Fellowships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35FE8-CEBC-E87A-7383-3DB846CE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798" y="1503256"/>
            <a:ext cx="10515600" cy="4005263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Funded by Trust/Health Board</a:t>
            </a:r>
          </a:p>
          <a:p>
            <a:pPr lvl="1" algn="l"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	</a:t>
            </a:r>
            <a:r>
              <a:rPr lang="en-GB" sz="2000" dirty="0">
                <a:solidFill>
                  <a:schemeClr val="tx1"/>
                </a:solidFill>
              </a:rPr>
              <a:t>- Not overseen by </a:t>
            </a:r>
            <a:r>
              <a:rPr lang="en-GB" sz="2000" dirty="0" err="1">
                <a:solidFill>
                  <a:schemeClr val="tx1"/>
                </a:solidFill>
              </a:rPr>
              <a:t>RCOphth</a:t>
            </a:r>
            <a:r>
              <a:rPr lang="en-GB" sz="2000" dirty="0">
                <a:solidFill>
                  <a:schemeClr val="tx1"/>
                </a:solidFill>
              </a:rPr>
              <a:t>, unaffected by Curriculum 2024</a:t>
            </a:r>
          </a:p>
          <a:p>
            <a:pPr lvl="1" algn="l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	- No study leave funding</a:t>
            </a:r>
          </a:p>
          <a:p>
            <a:pPr lvl="1" algn="l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	- No defined learning outcomes (no standardisation)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Most UK trainees will do Level 4 rather than post-CCT or AMT Fellowships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Still have a role for </a:t>
            </a:r>
          </a:p>
          <a:p>
            <a:pPr lvl="2" algn="l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Further experience in niche special interest </a:t>
            </a:r>
            <a:r>
              <a:rPr lang="en-GB" dirty="0" err="1">
                <a:solidFill>
                  <a:schemeClr val="tx1"/>
                </a:solidFill>
              </a:rPr>
              <a:t>eg</a:t>
            </a:r>
            <a:r>
              <a:rPr lang="en-GB" dirty="0">
                <a:solidFill>
                  <a:schemeClr val="tx1"/>
                </a:solidFill>
              </a:rPr>
              <a:t> Oncology, Paediatric Glaucoma, Orbit</a:t>
            </a:r>
          </a:p>
          <a:p>
            <a:pPr lvl="2" algn="l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3</a:t>
            </a:r>
            <a:r>
              <a:rPr lang="en-GB" baseline="30000" dirty="0">
                <a:solidFill>
                  <a:schemeClr val="tx1"/>
                </a:solidFill>
              </a:rPr>
              <a:t>rd</a:t>
            </a:r>
            <a:r>
              <a:rPr lang="en-GB" dirty="0">
                <a:solidFill>
                  <a:schemeClr val="tx1"/>
                </a:solidFill>
              </a:rPr>
              <a:t> SIA – e.g. </a:t>
            </a:r>
            <a:r>
              <a:rPr lang="en-GB" dirty="0" err="1">
                <a:solidFill>
                  <a:schemeClr val="tx1"/>
                </a:solidFill>
              </a:rPr>
              <a:t>paeds</a:t>
            </a:r>
            <a:r>
              <a:rPr lang="en-GB" dirty="0">
                <a:solidFill>
                  <a:schemeClr val="tx1"/>
                </a:solidFill>
              </a:rPr>
              <a:t>, ocular motility</a:t>
            </a:r>
          </a:p>
          <a:p>
            <a:pPr lvl="2" algn="l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Further experience in SIA (e.g. VR as a second Fellowship)</a:t>
            </a:r>
            <a:endParaRPr lang="en-GB" sz="2200" dirty="0">
              <a:solidFill>
                <a:schemeClr val="tx1"/>
              </a:solidFill>
            </a:endParaRPr>
          </a:p>
          <a:p>
            <a:pPr marL="914400" lvl="2" indent="0" algn="l">
              <a:lnSpc>
                <a:spcPct val="100000"/>
              </a:lnSpc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If limited learning opportunities, priority is Level 4 training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C48E-2EFD-871C-A415-6CB3FD8A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Advancement between Levels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ECE1-4993-557E-1B21-A13BEFA2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6" y="1747127"/>
            <a:ext cx="10515600" cy="4725390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Will be possible in August and February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ARCPs will stay an annual event with Winter ARCPs only required in specific circumstances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Completion of a Level will be predicted at the ARCP based on the ES report and documented in the ARCP following the completion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Advancement between Levels does not need an ARCP to take place - it can be done based on the evidence review by the 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This evidence will include the EPA and GSAT</a:t>
            </a:r>
          </a:p>
        </p:txBody>
      </p:sp>
    </p:spTree>
    <p:extLst>
      <p:ext uri="{BB962C8B-B14F-4D97-AF65-F5344CB8AC3E}">
        <p14:creationId xmlns:p14="http://schemas.microsoft.com/office/powerpoint/2010/main" val="18491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D7B3-3CF8-77FD-B46C-62817975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82" y="472877"/>
            <a:ext cx="9258353" cy="603902"/>
          </a:xfrm>
        </p:spPr>
        <p:txBody>
          <a:bodyPr/>
          <a:lstStyle/>
          <a:p>
            <a:r>
              <a:rPr lang="en-US" dirty="0"/>
              <a:t>Advancement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D0635-61A3-AE14-411A-7B798B1C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861" y="1739979"/>
            <a:ext cx="10515600" cy="4005263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1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ST1-2 completes 50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phacos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does not enjoy it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Fascinated by diagnostic dilemmas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Achieves Level 2 at year 2.5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(reminder, max is 3; does not need ARCP)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Achieves Level 3 cataract surgery at end of ST3 - drops Cataract Surgery sessions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ST4-5 Completes Level 3 in all other SIA and Part 2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FRCOphth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end of ST5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ST6-7  Level 4 training in Medical Retina and Uveitis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CCT, and Consultant in Medical Retina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veitis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08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888E7-E301-BE11-3918-7DDC9205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92" y="403303"/>
            <a:ext cx="9258353" cy="603902"/>
          </a:xfrm>
        </p:spPr>
        <p:txBody>
          <a:bodyPr/>
          <a:lstStyle/>
          <a:p>
            <a:r>
              <a:rPr lang="en-US" dirty="0"/>
              <a:t>Advancement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F907-D492-05BA-C7EF-73EEB26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222"/>
            <a:ext cx="10515600" cy="4005263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2</a:t>
            </a:r>
          </a:p>
          <a:p>
            <a:pPr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ST1-2 completes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75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phacos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enjoys challenge of intraocular surgery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Completes Level 2 at end of ST2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ST3 ARCP, indicates she wants to do Vitreoretinal Surgery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ST4-5 Completes Level 4 in Cataract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urgery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Level 3 in all other SIA and Part 2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FRCOphth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ST6-7 Level 4 training in Vitreoretinal Surgery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CCT, and either Consultant Vitreoretinal surgeon, or may go on to post-CCT fellowship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706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3F1C-1652-A6F1-9D05-BDE8E14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skills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B935F2-936C-CE05-6581-301B0248D222}"/>
              </a:ext>
            </a:extLst>
          </p:cNvPr>
          <p:cNvGraphicFramePr/>
          <p:nvPr/>
        </p:nvGraphicFramePr>
        <p:xfrm>
          <a:off x="-191541" y="18357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4E074A-281A-C054-688E-F735436A1053}"/>
              </a:ext>
            </a:extLst>
          </p:cNvPr>
          <p:cNvSpPr txBox="1"/>
          <p:nvPr/>
        </p:nvSpPr>
        <p:spPr>
          <a:xfrm>
            <a:off x="5987845" y="2054942"/>
            <a:ext cx="56240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NO advancement to next Level unless all competencies of generic domains achieved for the previous level</a:t>
            </a:r>
          </a:p>
          <a:p>
            <a:endParaRPr lang="en-US" sz="2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Level 4 competencies in all Generic domains before CCT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RSTAC- Research, Study, Teaching, Audit, Curriculum competencies</a:t>
            </a:r>
          </a:p>
          <a:p>
            <a:endParaRPr lang="en-US" sz="2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Increased importance of appropriate </a:t>
            </a:r>
            <a:r>
              <a:rPr lang="en-US" sz="2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utilisation</a:t>
            </a:r>
            <a:r>
              <a:rPr lang="en-US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 of RSTAC sessions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95CBD5-06AB-2DC4-2A19-46E46BBB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43" y="403303"/>
            <a:ext cx="9258353" cy="603902"/>
          </a:xfrm>
        </p:spPr>
        <p:txBody>
          <a:bodyPr/>
          <a:lstStyle/>
          <a:p>
            <a:r>
              <a:rPr lang="en-GB" dirty="0"/>
              <a:t>What do trainees need to learn?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E2F6D-0408-4459-7603-AF89F747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396"/>
            <a:ext cx="10515600" cy="4005263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Learning outcomes - All Levels - All Domains:</a:t>
            </a:r>
            <a:endParaRPr lang="en-GB" dirty="0"/>
          </a:p>
          <a:p>
            <a:r>
              <a:rPr lang="en-GB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  <a:hlinkClick r:id="rId2" tooltip="https://curriculum2024.rcophth.ac.uk/"/>
              </a:rPr>
              <a:t>https://curriculum2024.rcophth.ac.uk/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8746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2547-02A0-C278-E2CD-7E3FE15F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0140-2A7D-C534-38A5-0DABC33A8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completing this package, participants will:</a:t>
            </a:r>
          </a:p>
          <a:p>
            <a:pPr marL="342900" lvl="0" indent="-342900" algn="l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 better understanding of</a:t>
            </a: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changes in the new curriculum</a:t>
            </a:r>
          </a:p>
          <a:p>
            <a:pPr marL="342900" lvl="0" indent="-342900" algn="l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what trainees need to accomplish at each level</a:t>
            </a:r>
          </a:p>
          <a:p>
            <a:pPr marL="342900" lvl="0" indent="-342900" algn="l">
              <a:lnSpc>
                <a:spcPct val="106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able to complete EPA, MAR &amp; GSAT forms</a:t>
            </a:r>
          </a:p>
        </p:txBody>
      </p:sp>
    </p:spTree>
    <p:extLst>
      <p:ext uri="{BB962C8B-B14F-4D97-AF65-F5344CB8AC3E}">
        <p14:creationId xmlns:p14="http://schemas.microsoft.com/office/powerpoint/2010/main" val="113351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35086-DF9D-C00D-F9B4-EFFBB61A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57" y="403302"/>
            <a:ext cx="9258353" cy="603902"/>
          </a:xfrm>
        </p:spPr>
        <p:txBody>
          <a:bodyPr/>
          <a:lstStyle/>
          <a:p>
            <a:r>
              <a:rPr lang="en-US" dirty="0"/>
              <a:t>New Assessments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104A2-BA8B-086D-1C25-5CEA4F9D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03"/>
            <a:ext cx="10515600" cy="4747692"/>
          </a:xfrm>
        </p:spPr>
        <p:txBody>
          <a:bodyPr/>
          <a:lstStyle/>
          <a:p>
            <a:pPr lvl="0" algn="l">
              <a:lnSpc>
                <a:spcPct val="100000"/>
              </a:lnSpc>
              <a:spcAft>
                <a:spcPts val="600"/>
              </a:spcAft>
            </a:pPr>
            <a:endParaRPr lang="en-US" sz="2000" b="1" dirty="0">
              <a:solidFill>
                <a:schemeClr val="tx1"/>
              </a:solidFill>
            </a:endParaRP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	1. </a:t>
            </a:r>
            <a:r>
              <a:rPr lang="en-US" sz="2000" b="1" dirty="0" err="1">
                <a:solidFill>
                  <a:schemeClr val="tx1"/>
                </a:solidFill>
              </a:rPr>
              <a:t>Entrustable</a:t>
            </a:r>
            <a:r>
              <a:rPr lang="en-US" sz="2000" b="1" dirty="0">
                <a:solidFill>
                  <a:schemeClr val="tx1"/>
                </a:solidFill>
              </a:rPr>
              <a:t> Professional Activity (EPA)</a:t>
            </a: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		- </a:t>
            </a:r>
            <a:r>
              <a:rPr lang="en-US" sz="2000" dirty="0">
                <a:solidFill>
                  <a:schemeClr val="tx1"/>
                </a:solidFill>
              </a:rPr>
              <a:t>replaces the current clinical supervisor report (CSR)</a:t>
            </a: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	2. </a:t>
            </a:r>
            <a:r>
              <a:rPr lang="en-US" sz="2000" b="1" dirty="0">
                <a:solidFill>
                  <a:schemeClr val="tx1"/>
                </a:solidFill>
              </a:rPr>
              <a:t>Multi-Assessor Reports (MAR)</a:t>
            </a: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		- </a:t>
            </a:r>
            <a:r>
              <a:rPr lang="en-US" sz="2000" dirty="0">
                <a:solidFill>
                  <a:schemeClr val="tx1"/>
                </a:solidFill>
              </a:rPr>
              <a:t>clinical assessments from other clinicians and professionals</a:t>
            </a: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	3. </a:t>
            </a:r>
            <a:r>
              <a:rPr lang="en-US" sz="2000" b="1" dirty="0">
                <a:solidFill>
                  <a:schemeClr val="tx1"/>
                </a:solidFill>
              </a:rPr>
              <a:t>Generic Skills Assessment Tool (GSAT)</a:t>
            </a: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</a:rPr>
              <a:t>		- </a:t>
            </a:r>
            <a:r>
              <a:rPr lang="en-US" sz="2000" dirty="0">
                <a:solidFill>
                  <a:schemeClr val="tx1"/>
                </a:solidFill>
              </a:rPr>
              <a:t>key method to assess all generic domains; Trainee driven</a:t>
            </a:r>
          </a:p>
          <a:p>
            <a:pPr lvl="0"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91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982E-773C-98D2-1861-38709B69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A3F8-AF31-E91D-5ABA-D9C2EA65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2048326"/>
            <a:ext cx="10515600" cy="40052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The most important assessment tool in C2024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Global assessment of trainee’s competence rather than tick box</a:t>
            </a:r>
          </a:p>
          <a:p>
            <a:pPr marL="457200"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Starts with trainee’s own self-assessment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Review of evidence to demonstrate competence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200" dirty="0">
              <a:solidFill>
                <a:prstClr val="black"/>
              </a:solidFill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Named Clinical Supervisors will be allocated for each trainee every six months for Level 1, Level 2 and each SIA in Levels 3 and 4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344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4CD80-109D-7FD7-04A6-8D2F482B7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3E91-63DC-F3A0-BF92-E33FF96B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84EC6-32DF-9E85-69AA-F6DF49611E25}"/>
              </a:ext>
            </a:extLst>
          </p:cNvPr>
          <p:cNvSpPr txBox="1"/>
          <p:nvPr/>
        </p:nvSpPr>
        <p:spPr>
          <a:xfrm>
            <a:off x="916858" y="1872709"/>
            <a:ext cx="1051560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At least ONE every SIX months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Levels 1 and 2 will have ONE every six months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Levels 3 and 4 may have more than one every six months as there is a separate EPA for every SIA in these levels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EPA is completed by trainee and the NAMED CLINICAL SUPERVISOR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Only ONE named clinical supervisor responsible for each EPA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Replaces CURRENT Clinical Supervisor Report</a:t>
            </a:r>
          </a:p>
        </p:txBody>
      </p:sp>
    </p:spTree>
    <p:extLst>
      <p:ext uri="{BB962C8B-B14F-4D97-AF65-F5344CB8AC3E}">
        <p14:creationId xmlns:p14="http://schemas.microsoft.com/office/powerpoint/2010/main" val="214155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1E1F-27A4-1480-46D7-C955CC5C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 - Evidence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CFAD2-6AD6-2308-EC2F-62AE71D9A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87" y="1600743"/>
            <a:ext cx="10515600" cy="462082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In current curriculum, evidence is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WpBA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– little place for global judgement of trainer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In Curriculum 2024, evidence may be: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WpBA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– e.g. CRS, CBD, OSATS, MSF; only SOME REMAIN MANDATORY, rest are optional; NO TRAFFIC LIGHT SYSTEM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Observation – NCS has seen the trainee do it and is satisfied with performance. No paperwork required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MAR – Observation by another Consultant or health professional e.g. orthoptist observing motility assessment; consultant in another SIA observing relevant competencies (at least one)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99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81B47-6089-CA6A-9A31-59AAD3EE6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4895-0B54-1B67-3983-9B8E8767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3D8E5-3803-FF23-86DA-188F44763F55}"/>
              </a:ext>
            </a:extLst>
          </p:cNvPr>
          <p:cNvSpPr txBox="1"/>
          <p:nvPr/>
        </p:nvSpPr>
        <p:spPr>
          <a:xfrm>
            <a:off x="838200" y="1636735"/>
            <a:ext cx="105156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MULTI-ASSESSOR REPORTS</a:t>
            </a:r>
          </a:p>
          <a:p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One universal form, not specific to any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cs typeface="Lucida Grande" panose="020B0600040502020204" pitchFamily="34" charset="0"/>
              </a:rPr>
              <a:t>Clinical assessments from experienced professionals that contribute to EPA</a:t>
            </a:r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Who are these Assessors?</a:t>
            </a:r>
          </a:p>
          <a:p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	- </a:t>
            </a:r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All other Consultants trainee is working with in the week</a:t>
            </a:r>
          </a:p>
          <a:p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	- Senior trainees or Consultants with whom trainee was on-call or did an casualty/</a:t>
            </a:r>
          </a:p>
          <a:p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               acute referral clinic</a:t>
            </a:r>
          </a:p>
          <a:p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	- Any other appropriate clinicians/ orthoptists/ optometrists</a:t>
            </a:r>
          </a:p>
          <a:p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	- Determined by Named Clinical Supervisor and Trainee</a:t>
            </a:r>
          </a:p>
        </p:txBody>
      </p:sp>
    </p:spTree>
    <p:extLst>
      <p:ext uri="{BB962C8B-B14F-4D97-AF65-F5344CB8AC3E}">
        <p14:creationId xmlns:p14="http://schemas.microsoft.com/office/powerpoint/2010/main" val="363306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D516-386C-E233-6EC4-DF112C06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8A9-A650-36A8-FD5D-502AD227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GSAT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ADA05-A041-0E20-4DC2-C8241B82DDCB}"/>
              </a:ext>
            </a:extLst>
          </p:cNvPr>
          <p:cNvSpPr txBox="1"/>
          <p:nvPr/>
        </p:nvSpPr>
        <p:spPr>
          <a:xfrm>
            <a:off x="838200" y="2000528"/>
            <a:ext cx="10515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GENERIC SKILLS ASSESSMENT TOOL</a:t>
            </a:r>
          </a:p>
          <a:p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ONE assessment form covers all SIX generic domains for ONE Level </a:t>
            </a:r>
            <a:endParaRPr lang="en-US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Trainee-driven:- Trainee fills in the entire form and adds on the evidence for each domain</a:t>
            </a:r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Responsibility of Educational Supervisor to sign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ONE every SIX months</a:t>
            </a:r>
            <a:endParaRPr lang="en-US" sz="24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60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0376-B173-4BD9-94A5-E5D38A73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who for the trainee?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9FE1B-4B22-6533-E112-088526B3E04A}"/>
              </a:ext>
            </a:extLst>
          </p:cNvPr>
          <p:cNvSpPr txBox="1"/>
          <p:nvPr/>
        </p:nvSpPr>
        <p:spPr>
          <a:xfrm>
            <a:off x="2019640" y="1586607"/>
            <a:ext cx="83054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Head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Training Programme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College Tutor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Educational Supervisor </a:t>
            </a:r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- ONE per six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Named Clinical Supervisor </a:t>
            </a:r>
            <a:endParaRPr lang="en-GB" sz="2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		- One per SIX months for Levels 1 and 2</a:t>
            </a:r>
          </a:p>
          <a:p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		- One per SIX months per SIA for Levels 3 and 4</a:t>
            </a:r>
          </a:p>
          <a:p>
            <a:endParaRPr lang="en-GB" sz="2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Assessors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394C1-4217-FD8C-0FD4-1D443DA5BC8D}"/>
              </a:ext>
            </a:extLst>
          </p:cNvPr>
          <p:cNvSpPr txBox="1"/>
          <p:nvPr/>
        </p:nvSpPr>
        <p:spPr>
          <a:xfrm>
            <a:off x="2019640" y="5271393"/>
            <a:ext cx="8508660" cy="984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Current ‘CLINICAL SUPERVISOR’  role will not exist - </a:t>
            </a:r>
          </a:p>
          <a:p>
            <a:pPr algn="ctr"/>
            <a:r>
              <a:rPr lang="en-GB" sz="2000" dirty="0">
                <a:latin typeface="Lucida Grande" panose="020B0600040502020204" pitchFamily="34" charset="0"/>
                <a:cs typeface="Lucida Grande" panose="020B0600040502020204" pitchFamily="34" charset="0"/>
              </a:rPr>
              <a:t>converted to either Named Clinical Supervisor or Assessor or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BE6F-3FB9-DC2C-7762-7C7FF526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2024 Supervisors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7F05-220F-BA08-4CD1-3BEA4B6A60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8400" y="1743663"/>
            <a:ext cx="10840616" cy="376396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EDUCATIONAL SUPERVISOR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Educational progress towards ARCP: Similar to current role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Responsible for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	- GSAT (Generic skills Assessment Tool)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	- ESR (Educational Supervisor Report)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GSAT- primarily trainee-driven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ESR- simpler and more intuitive: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Role essentially unchanged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130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9DA3C-D942-64A9-EF82-AE07241D7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0F97-6DEE-15E7-95FF-55B070E4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2024 Supervisors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C1939-36CC-D328-B7D0-13E039DD6D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8400" y="1547018"/>
            <a:ext cx="10441996" cy="3763963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NAMED CLINICAL SUPERVISOR</a:t>
            </a:r>
          </a:p>
          <a:p>
            <a:pPr marL="0" lvl="1" indent="0">
              <a:buNone/>
            </a:pPr>
            <a:endParaRPr lang="en-US" sz="2400" b="1" dirty="0">
              <a:solidFill>
                <a:schemeClr val="tx1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A Consultant working with trainee in the rotation</a:t>
            </a:r>
          </a:p>
          <a:p>
            <a:pPr marL="457200" lvl="1" indent="0">
              <a:buNone/>
            </a:pPr>
            <a:endParaRPr lang="en-US" sz="2400" b="1" dirty="0">
              <a:solidFill>
                <a:schemeClr val="tx1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ONE named clinical supervisor for every six months in Level 1 and Level 2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ONE named clinical supervisor for every SIA every six months for Levels 3 and 4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Responsible for EPA (</a:t>
            </a:r>
            <a:r>
              <a:rPr lang="en-US" sz="2400" b="1" dirty="0" err="1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Entrustable</a:t>
            </a:r>
            <a:r>
              <a:rPr lang="en-US" sz="2400" b="1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Professional Activity)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Should complete the EPA after consultation with other Consultants in the rotation (Assessors)</a:t>
            </a:r>
          </a:p>
          <a:p>
            <a:pPr marL="457200" lvl="1" indent="0">
              <a:buNone/>
            </a:pPr>
            <a:r>
              <a:rPr lang="en-US" sz="2400" dirty="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0785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F766-F096-1BF7-CB72-8B3F186C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new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3185-DC39-E452-CFFF-E2369CE539B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B4D175-A9E9-C142-9B4F-27AF1E08C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88304"/>
              </p:ext>
            </p:extLst>
          </p:nvPr>
        </p:nvGraphicFramePr>
        <p:xfrm>
          <a:off x="212437" y="1431635"/>
          <a:ext cx="11693237" cy="5007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818">
                  <a:extLst>
                    <a:ext uri="{9D8B030D-6E8A-4147-A177-3AD203B41FA5}">
                      <a16:colId xmlns:a16="http://schemas.microsoft.com/office/drawing/2014/main" val="482125177"/>
                    </a:ext>
                  </a:extLst>
                </a:gridCol>
                <a:gridCol w="3353718">
                  <a:extLst>
                    <a:ext uri="{9D8B030D-6E8A-4147-A177-3AD203B41FA5}">
                      <a16:colId xmlns:a16="http://schemas.microsoft.com/office/drawing/2014/main" val="2235228469"/>
                    </a:ext>
                  </a:extLst>
                </a:gridCol>
                <a:gridCol w="3353719">
                  <a:extLst>
                    <a:ext uri="{9D8B030D-6E8A-4147-A177-3AD203B41FA5}">
                      <a16:colId xmlns:a16="http://schemas.microsoft.com/office/drawing/2014/main" val="2347691790"/>
                    </a:ext>
                  </a:extLst>
                </a:gridCol>
                <a:gridCol w="2396982">
                  <a:extLst>
                    <a:ext uri="{9D8B030D-6E8A-4147-A177-3AD203B41FA5}">
                      <a16:colId xmlns:a16="http://schemas.microsoft.com/office/drawing/2014/main" val="4288392438"/>
                    </a:ext>
                  </a:extLst>
                </a:gridCol>
              </a:tblGrid>
              <a:tr h="565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ASSESSMENT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MANY?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WHO?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TOOLS USED TO COMPLETE ASSESSMENT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548496873"/>
                  </a:ext>
                </a:extLst>
              </a:tr>
              <a:tr h="1507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bg1"/>
                          </a:solidFill>
                          <a:effectLst/>
                        </a:rPr>
                        <a:t>EPA</a:t>
                      </a:r>
                      <a:endParaRPr lang="en-GB" sz="1600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holistic assessment of competency of trainee in a patient-</a:t>
                      </a:r>
                      <a:r>
                        <a:rPr lang="en-US" sz="1600" b="0" dirty="0" err="1">
                          <a:effectLst/>
                        </a:rPr>
                        <a:t>mgmt</a:t>
                      </a:r>
                      <a:r>
                        <a:rPr lang="en-US" sz="1600" b="0" dirty="0">
                          <a:effectLst/>
                        </a:rPr>
                        <a:t> domain</a:t>
                      </a:r>
                      <a:endParaRPr lang="en-GB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 every six months for Levels 1 and 2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 for every SIA (Special interest area) in Level 3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 every six months per SIA for Level 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Named Clinical Supervisor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Longitudinal observation, MAR (s), mandatory WpBAs, optional WpBAs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273341552"/>
                  </a:ext>
                </a:extLst>
              </a:tr>
              <a:tr h="1715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  <a:endParaRPr lang="en-GB" sz="1600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clinical assessment from others as all competencies may not have been witnessed by NCS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No number specified (will feed into the EPA)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Assessors-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Other Consultants or clinicians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Other qualified professionals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orthoptist, optometrist, nurse practitioner)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Direct observation; Other indirect evidence or feedback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746347842"/>
                  </a:ext>
                </a:extLst>
              </a:tr>
              <a:tr h="1181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bg1"/>
                          </a:solidFill>
                          <a:effectLst/>
                        </a:rPr>
                        <a:t>GSAT</a:t>
                      </a:r>
                      <a:endParaRPr lang="en-GB" sz="1600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one form for assessment of competencies for all non-clinical domains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One every six months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Educational Supervisor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Evidence demonstrated by trainee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409397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89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019A-7E58-CEDD-10F5-FE2DB55D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2024-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54AF-6530-8BBE-01EF-5C6156E2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364" y="1641383"/>
            <a:ext cx="10515600" cy="4736541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</a:rPr>
              <a:t>Ophthalmology training in the UK</a:t>
            </a:r>
          </a:p>
          <a:p>
            <a:pPr marL="4572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7 years + post training fellowships for almost all</a:t>
            </a:r>
          </a:p>
          <a:p>
            <a:pPr algn="l"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</a:rPr>
              <a:t>Ophthalmology training in the rest of the world</a:t>
            </a:r>
          </a:p>
          <a:p>
            <a:pPr marL="457200" lvl="1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3-4 years + post training fellowships for some</a:t>
            </a:r>
          </a:p>
          <a:p>
            <a:pPr algn="l"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</a:rPr>
              <a:t>GMC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Doctors should be able to complete their training in 7 years or less</a:t>
            </a: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Are Fellowships really needed?</a:t>
            </a:r>
          </a:p>
          <a:p>
            <a:pPr algn="l">
              <a:spcAft>
                <a:spcPts val="0"/>
              </a:spcAft>
            </a:pPr>
            <a:r>
              <a:rPr lang="en-GB" sz="2400" dirty="0" err="1">
                <a:solidFill>
                  <a:schemeClr val="tx1"/>
                </a:solidFill>
              </a:rPr>
              <a:t>RCOphth</a:t>
            </a:r>
            <a:endParaRPr lang="en-GB" sz="2400" dirty="0">
              <a:solidFill>
                <a:schemeClr val="tx1"/>
              </a:solidFill>
            </a:endParaRPr>
          </a:p>
          <a:p>
            <a:pPr marL="457200" lvl="1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“Hold my beer!”</a:t>
            </a:r>
          </a:p>
        </p:txBody>
      </p:sp>
    </p:spTree>
    <p:extLst>
      <p:ext uri="{BB962C8B-B14F-4D97-AF65-F5344CB8AC3E}">
        <p14:creationId xmlns:p14="http://schemas.microsoft.com/office/powerpoint/2010/main" val="2902930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687FAD-65E9-1DA8-FF77-4D1C5FA7F60E}"/>
              </a:ext>
            </a:extLst>
          </p:cNvPr>
          <p:cNvGraphicFramePr/>
          <p:nvPr/>
        </p:nvGraphicFramePr>
        <p:xfrm>
          <a:off x="3146855" y="359832"/>
          <a:ext cx="5727700" cy="696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32998D5-00CB-C6B1-4D66-26A958BA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of assessments</a:t>
            </a:r>
          </a:p>
        </p:txBody>
      </p:sp>
    </p:spTree>
    <p:extLst>
      <p:ext uri="{BB962C8B-B14F-4D97-AF65-F5344CB8AC3E}">
        <p14:creationId xmlns:p14="http://schemas.microsoft.com/office/powerpoint/2010/main" val="3169709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0FFF-E534-3FAE-FF98-29CA6537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Highlights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91157-ECCC-AB2E-6D5B-EDEBCF44DE14}"/>
              </a:ext>
            </a:extLst>
          </p:cNvPr>
          <p:cNvSpPr txBox="1">
            <a:spLocks noChangeArrowheads="1"/>
          </p:cNvSpPr>
          <p:nvPr/>
        </p:nvSpPr>
        <p:spPr>
          <a:xfrm>
            <a:off x="1025833" y="1695806"/>
            <a:ext cx="10140333" cy="49624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3000"/>
              </a:spcAft>
              <a:buFont typeface="Arial"/>
              <a:buNone/>
              <a:defRPr sz="3400" kern="1200">
                <a:solidFill>
                  <a:schemeClr val="accent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0" indent="0" algn="ctr" defTabSz="914400" rtl="0" eaLnBrk="1" latinLnBrk="0" hangingPunct="1">
              <a:lnSpc>
                <a:spcPts val="3200"/>
              </a:lnSpc>
              <a:spcBef>
                <a:spcPts val="0"/>
              </a:spcBef>
              <a:buFont typeface="Arial"/>
              <a:buNone/>
              <a:defRPr sz="2600" kern="120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2"/>
                </a:solidFill>
                <a:latin typeface="Lucida Grande" charset="0"/>
                <a:ea typeface="Lucida Grande" charset="0"/>
                <a:cs typeface="Lucida Grand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Significantly decreased workload of </a:t>
            </a:r>
            <a:r>
              <a:rPr lang="en-US" sz="2000" b="1" dirty="0" err="1">
                <a:solidFill>
                  <a:schemeClr val="tx1"/>
                </a:solidFill>
              </a:rPr>
              <a:t>WpBAS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 mandatory number of </a:t>
            </a:r>
            <a:r>
              <a:rPr lang="en-US" sz="2000" b="1" dirty="0" err="1">
                <a:solidFill>
                  <a:schemeClr val="tx1"/>
                </a:solidFill>
              </a:rPr>
              <a:t>CbDs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One Named Clinical Supervisor for each trainee - therefore decreased number of CSR equivalents (EPA)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Other Consultants working with trainee are Assessors - fill in a much shorter and simpler form (MAR)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Modified ESR- online, simpler, intuitive, embedded data</a:t>
            </a: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Generic Skills Assessments (GSAT) - driven by Trainees; detailed guidance in Curriculum Handbook Handbook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07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3739-0D34-E670-D5D7-3B5C02139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2EDA9-3FBF-A7F2-CF7D-91D3421C7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93" y="2074258"/>
            <a:ext cx="10515600" cy="400526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Regional Curriculum Network- </a:t>
            </a:r>
            <a:r>
              <a:rPr lang="en-US" sz="2400" dirty="0" err="1">
                <a:solidFill>
                  <a:schemeClr val="tx1"/>
                </a:solidFill>
              </a:rPr>
              <a:t>HoS</a:t>
            </a:r>
            <a:r>
              <a:rPr lang="en-US" sz="2400" dirty="0">
                <a:solidFill>
                  <a:schemeClr val="tx1"/>
                </a:solidFill>
              </a:rPr>
              <a:t>, TPDs, Trainee Champions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Website –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new microsite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3"/>
              </a:rPr>
              <a:t>Curriculum 2024 Handbook- </a:t>
            </a:r>
            <a:r>
              <a:rPr lang="en-US" sz="2400" dirty="0">
                <a:solidFill>
                  <a:schemeClr val="tx1"/>
                </a:solidFill>
              </a:rPr>
              <a:t>final version published on 1 June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4"/>
              </a:rPr>
              <a:t>Email Curriculum2024@rcophth.ac.uk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8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269E-1160-6D42-ECDF-09DF64F6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6" y="65314"/>
            <a:ext cx="6666263" cy="1175657"/>
          </a:xfrm>
        </p:spPr>
        <p:txBody>
          <a:bodyPr/>
          <a:lstStyle/>
          <a:p>
            <a:r>
              <a:rPr lang="en-GB" dirty="0"/>
              <a:t>What the new assessments look like: EPA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8C3101-88E5-A413-B7D5-251DA67006D6}"/>
              </a:ext>
            </a:extLst>
          </p:cNvPr>
          <p:cNvGrpSpPr/>
          <p:nvPr/>
        </p:nvGrpSpPr>
        <p:grpSpPr>
          <a:xfrm>
            <a:off x="329409" y="1334278"/>
            <a:ext cx="5675657" cy="5438423"/>
            <a:chOff x="497362" y="1334278"/>
            <a:chExt cx="5675657" cy="54384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CC4846-89E1-BB3B-7D11-82AC4A7F1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362" y="1334278"/>
              <a:ext cx="5673283" cy="35363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70254C-24F7-4C35-5F8D-009EF7FD1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735" y="4051618"/>
              <a:ext cx="5673284" cy="272108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2ED63E-3F7D-7CC2-168F-5010E84980BC}"/>
              </a:ext>
            </a:extLst>
          </p:cNvPr>
          <p:cNvGrpSpPr/>
          <p:nvPr/>
        </p:nvGrpSpPr>
        <p:grpSpPr>
          <a:xfrm>
            <a:off x="6486019" y="1334278"/>
            <a:ext cx="5605875" cy="5197150"/>
            <a:chOff x="6486019" y="1334278"/>
            <a:chExt cx="5605875" cy="51971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45E4E8-4382-C221-251A-41CE03EF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5351" y="1334278"/>
              <a:ext cx="5596543" cy="35363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4BBDC2-D026-5A59-E044-6C51B4574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336"/>
            <a:stretch/>
          </p:blipFill>
          <p:spPr>
            <a:xfrm>
              <a:off x="6486019" y="4874367"/>
              <a:ext cx="5596543" cy="1657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156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269E-1160-6D42-ECDF-09DF64F6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6" y="65314"/>
            <a:ext cx="6666263" cy="1175657"/>
          </a:xfrm>
        </p:spPr>
        <p:txBody>
          <a:bodyPr/>
          <a:lstStyle/>
          <a:p>
            <a:r>
              <a:rPr lang="en-GB" dirty="0"/>
              <a:t>What the new assessments look like: EPA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7ECCFC-AD94-BACE-7CCB-E60FFBE60E63}"/>
              </a:ext>
            </a:extLst>
          </p:cNvPr>
          <p:cNvGrpSpPr/>
          <p:nvPr/>
        </p:nvGrpSpPr>
        <p:grpSpPr>
          <a:xfrm>
            <a:off x="377532" y="1310950"/>
            <a:ext cx="4987570" cy="5481735"/>
            <a:chOff x="377531" y="1320281"/>
            <a:chExt cx="5298591" cy="60652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D951CF-A4B2-83C6-30DA-E7F68A122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531" y="1320281"/>
              <a:ext cx="5298591" cy="3429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51EE1D-B924-E29A-89F8-3C5D1EA79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531" y="4723382"/>
              <a:ext cx="5298591" cy="266211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B427E00-1283-1ED8-4AE1-AC0B88566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38103"/>
            <a:ext cx="5920613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14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269E-1160-6D42-ECDF-09DF64F6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6" y="65314"/>
            <a:ext cx="6666263" cy="1175657"/>
          </a:xfrm>
        </p:spPr>
        <p:txBody>
          <a:bodyPr/>
          <a:lstStyle/>
          <a:p>
            <a:r>
              <a:rPr lang="en-GB" dirty="0"/>
              <a:t>What the new assessments look like: GSAT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96FF97-C873-41EF-D7AF-11EBD9AA53EA}"/>
              </a:ext>
            </a:extLst>
          </p:cNvPr>
          <p:cNvGrpSpPr/>
          <p:nvPr/>
        </p:nvGrpSpPr>
        <p:grpSpPr>
          <a:xfrm>
            <a:off x="159236" y="1324946"/>
            <a:ext cx="4982065" cy="5383128"/>
            <a:chOff x="159236" y="1324946"/>
            <a:chExt cx="4982065" cy="53831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6149B0-7FBA-8CF4-FFB0-716D6CA12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236" y="1324946"/>
              <a:ext cx="4982065" cy="31070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49DA5E-C2EB-1810-81C9-CDC9691EB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373" y="4471916"/>
              <a:ext cx="4943927" cy="223615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7A3223-4B57-E643-41FE-4EC7FA425E43}"/>
              </a:ext>
            </a:extLst>
          </p:cNvPr>
          <p:cNvGrpSpPr/>
          <p:nvPr/>
        </p:nvGrpSpPr>
        <p:grpSpPr>
          <a:xfrm>
            <a:off x="6095999" y="1310950"/>
            <a:ext cx="6096001" cy="5481736"/>
            <a:chOff x="6095999" y="1310950"/>
            <a:chExt cx="6096001" cy="54817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770107C-ADA7-14A5-1F03-E9A991E95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310950"/>
              <a:ext cx="5772955" cy="27673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06703A-B225-064D-6AFC-7719109B7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6599"/>
            <a:stretch/>
          </p:blipFill>
          <p:spPr>
            <a:xfrm>
              <a:off x="6095999" y="3932855"/>
              <a:ext cx="6096001" cy="2859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652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269E-1160-6D42-ECDF-09DF64F6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6" y="65314"/>
            <a:ext cx="6666263" cy="1175657"/>
          </a:xfrm>
        </p:spPr>
        <p:txBody>
          <a:bodyPr/>
          <a:lstStyle/>
          <a:p>
            <a:r>
              <a:rPr lang="en-GB" dirty="0"/>
              <a:t>What the new assessments look like: GSAT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685B12-848A-3048-77FA-90EB8469BB5D}"/>
              </a:ext>
            </a:extLst>
          </p:cNvPr>
          <p:cNvGrpSpPr/>
          <p:nvPr/>
        </p:nvGrpSpPr>
        <p:grpSpPr>
          <a:xfrm>
            <a:off x="186977" y="1360721"/>
            <a:ext cx="5075488" cy="5329328"/>
            <a:chOff x="186977" y="1360721"/>
            <a:chExt cx="5206118" cy="58425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65B10D-DC2D-4AC1-D2E5-F28C6B2D3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977" y="1360721"/>
              <a:ext cx="5206118" cy="32521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BB9E883-0D94-8290-A547-FD4D8A8BC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77" y="4379428"/>
              <a:ext cx="5206118" cy="282380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511963E-AA94-6B51-83F4-978960A10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539" y="1469572"/>
            <a:ext cx="5026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2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8769" y="252966"/>
            <a:ext cx="9293431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New </a:t>
            </a:r>
            <a:r>
              <a:rPr lang="en-US" altLang="en-US" sz="3200" dirty="0" err="1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ePortfolio</a:t>
            </a:r>
            <a:endParaRPr lang="en-US" altLang="en-US" sz="3200" dirty="0">
              <a:solidFill>
                <a:srgbClr val="FFFFFF"/>
              </a:solidFill>
              <a:latin typeface="Lucida Grande"/>
              <a:cs typeface="Arial" panose="020B0604020202020204" pitchFamily="34" charset="0"/>
              <a:sym typeface="Helvetica Neue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88769" y="1525050"/>
            <a:ext cx="10913423" cy="4008515"/>
          </a:xfrm>
        </p:spPr>
        <p:txBody>
          <a:bodyPr>
            <a:noAutofit/>
          </a:bodyPr>
          <a:lstStyle/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Lucida Grande" panose="020B0600040502020204" pitchFamily="34" charset="0"/>
              </a:rPr>
              <a:t>Trainees will not be able to use the old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Lucida Grande" panose="020B0600040502020204" pitchFamily="34" charset="0"/>
              </a:rPr>
              <a:t>ePortfolio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Lucida Grande" panose="020B0600040502020204" pitchFamily="34" charset="0"/>
              </a:rPr>
              <a:t> from 1 August 2024</a:t>
            </a:r>
            <a:endParaRPr lang="en-US" sz="2400" dirty="0">
              <a:solidFill>
                <a:schemeClr val="tx1"/>
              </a:solidFill>
              <a:latin typeface="+mn-lt"/>
              <a:cs typeface="Lucida Grande" panose="020B0600040502020204" pitchFamily="34" charset="0"/>
            </a:endParaRP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Lucida Grande" panose="020B0600040502020204" pitchFamily="34" charset="0"/>
              </a:rPr>
              <a:t>All data will be migrated to the new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Lucida Grande" panose="020B0600040502020204" pitchFamily="34" charset="0"/>
              </a:rPr>
              <a:t>ePortfolio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Lucida Grande" panose="020B0600040502020204" pitchFamily="34" charset="0"/>
              </a:rPr>
              <a:t> over time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Lucida Grande" panose="020B0600040502020204" pitchFamily="34" charset="0"/>
              </a:rPr>
              <a:t>New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Lucida Grande" panose="020B0600040502020204" pitchFamily="34" charset="0"/>
              </a:rPr>
              <a:t>ePortfolio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Lucida Grande" panose="020B0600040502020204" pitchFamily="34" charset="0"/>
              </a:rPr>
              <a:t> will cater for current curriculum until August 2026</a:t>
            </a:r>
          </a:p>
          <a:p>
            <a:pPr marL="3429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cs typeface="Lucida Grande" panose="020B0600040502020204" pitchFamily="34" charset="0"/>
              </a:rPr>
              <a:t>Functionality for non-trainee ophthalmologists to accumulate evidence for alternative routes to registration (Portfolio Pathway)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1998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43316-65C2-0899-1E6F-A543BF589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36" y="3695408"/>
            <a:ext cx="3880991" cy="25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1CC9-2863-FE7E-7660-F03C80E3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an EPA (Exercise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3951B-6CAD-B5B1-EBD7-557EB882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062" y="2052890"/>
            <a:ext cx="9942229" cy="4005263"/>
          </a:xfrm>
        </p:spPr>
        <p:txBody>
          <a:bodyPr/>
          <a:lstStyle/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lvl="2" indent="0" algn="l">
              <a:spcBef>
                <a:spcPts val="300"/>
              </a:spcBef>
              <a:buNone/>
              <a:defRPr/>
            </a:pPr>
            <a:r>
              <a:rPr lang="en-GB" sz="3600" dirty="0">
                <a:solidFill>
                  <a:schemeClr val="tx1"/>
                </a:solidFill>
                <a:latin typeface="+mn-lt"/>
                <a:hlinkClick r:id="rId2"/>
              </a:rPr>
              <a:t>This video </a:t>
            </a:r>
            <a:r>
              <a:rPr lang="en-GB" sz="3600" dirty="0">
                <a:solidFill>
                  <a:schemeClr val="tx1"/>
                </a:solidFill>
                <a:latin typeface="+mn-lt"/>
              </a:rPr>
              <a:t>demonstrates the Named Clinical Supervisor in Vitreoretinal Surgery going through all the evidence of a Level 3 trainee and completing an EPA at the end of a 6-month VR rotation</a:t>
            </a: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lvl="2" indent="0" algn="l">
              <a:spcBef>
                <a:spcPts val="300"/>
              </a:spcBef>
              <a:buNone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24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1E64-A771-1B41-1A02-47124CD0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2AB1-497D-AB2F-862F-D23E2409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B3FE3-961B-779A-2314-93CA61740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78" y="1553138"/>
            <a:ext cx="11127178" cy="5066523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understand how Curriculum 2024 works in practice, think about real world examples: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Exercise 1</a:t>
            </a: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First meeting with new trainee</a:t>
            </a: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Familiarisation with Level 1 outcomes and EPA form</a:t>
            </a:r>
          </a:p>
          <a:p>
            <a:pPr marL="228600" lvl="1" indent="-22860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+mn-lt"/>
              </a:rPr>
              <a:t>Exercise 2</a:t>
            </a:r>
          </a:p>
          <a:p>
            <a:pPr marL="1371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6 month review meeting with Level 1 trainee</a:t>
            </a:r>
          </a:p>
          <a:p>
            <a:pPr marL="1371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Assessing progress against learning outcomes and setting objective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228600" lvl="1" indent="-22860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+mn-lt"/>
              </a:rPr>
              <a:t>Exercise 3 DEMONSTRATION EXERCISE - </a:t>
            </a:r>
            <a:r>
              <a:rPr lang="en-GB" sz="2000" b="1" dirty="0">
                <a:solidFill>
                  <a:schemeClr val="tx1"/>
                </a:solidFill>
                <a:latin typeface="+mn-lt"/>
                <a:hlinkClick r:id="rId2"/>
              </a:rPr>
              <a:t>see Video</a:t>
            </a:r>
            <a:endParaRPr lang="en-GB" sz="2000" b="1" dirty="0">
              <a:solidFill>
                <a:schemeClr val="tx1"/>
              </a:solidFill>
              <a:latin typeface="+mn-lt"/>
            </a:endParaRPr>
          </a:p>
          <a:p>
            <a:pPr marL="228600" lvl="1" indent="-22860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+mn-lt"/>
              </a:rPr>
              <a:t>Exercise 4</a:t>
            </a: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6 month review meeting with Level 3 trainee in </a:t>
            </a:r>
            <a:r>
              <a:rPr lang="en-GB" dirty="0" err="1">
                <a:solidFill>
                  <a:schemeClr val="tx1"/>
                </a:solidFill>
                <a:latin typeface="+mn-lt"/>
              </a:rPr>
              <a:t>Oculoplastics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&amp; Orbit</a:t>
            </a: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Familiarisation with Level 3 EPA and assessments</a:t>
            </a:r>
          </a:p>
          <a:p>
            <a:pPr marL="228600" lvl="1" indent="-22860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chemeClr val="tx1"/>
                </a:solidFill>
                <a:latin typeface="+mn-lt"/>
              </a:rPr>
              <a:t>Exercise 5</a:t>
            </a: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Completing GSAT for Level 3 ST4 prior to ARCP</a:t>
            </a: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Familiarisation with GSAT form, setting objectives in generic skills</a:t>
            </a:r>
          </a:p>
          <a:p>
            <a:pPr lvl="2" indent="0" algn="l">
              <a:spcBef>
                <a:spcPts val="300"/>
              </a:spcBef>
              <a:buNone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1371600" lvl="2" algn="l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228600" lvl="1" indent="-22860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4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E34-C9E8-2F91-AD00-92244572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Curriculum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B243-E133-0843-FB03-B47D19EFD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76"/>
            <a:ext cx="10515600" cy="4691936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Numbers based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350 ops defines a “competent cataract surgeon”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- Some trainees are competent after 200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- Others still need supervision after 500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Struggle to get 20 strabismus operations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? Tick-box exercise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Doesn’t fit with current working practices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Trabeculectomy now only done by glaucoma specialists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Some consultants do not perform cataract surgery after 7 years of training in it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Repetitive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Trainees do the same sub-specialty more than once – how much more do they learn?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312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9A3EB-6662-4222-2EAA-CAA331978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0F9B-8A5D-0B75-E507-4A922A74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A68B5-7808-1C12-7398-52A5CD42E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96" y="1726163"/>
            <a:ext cx="10515600" cy="467463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all the exercises, you have been given some resources, however these are not complete.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You should also refer to:</a:t>
            </a:r>
          </a:p>
          <a:p>
            <a:pPr marL="1371600" lvl="2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Curriculum 2024 Handbook</a:t>
            </a:r>
          </a:p>
          <a:p>
            <a:pPr marL="1371600" lvl="2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Curriculum 2024 syllabus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Think about what evidence may be used to demonstrate competence in any learning outcome</a:t>
            </a:r>
          </a:p>
          <a:p>
            <a:pPr marL="1371600" lvl="2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decide what constitutes satisfactory evidence</a:t>
            </a:r>
          </a:p>
          <a:p>
            <a:pPr marL="1371600" lvl="2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just a tick box completion of a mandatory WBA</a:t>
            </a:r>
          </a:p>
          <a:p>
            <a:pPr marL="1371600" lvl="2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 creative – particularly for generic skills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A96E-B94D-720E-3263-A5263D67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EDA-5B9D-CBDB-10AA-E4E11AC4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976"/>
            <a:ext cx="10515600" cy="451351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Based on competence, NOT numbers or time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Fewer </a:t>
            </a:r>
            <a:r>
              <a:rPr lang="en-GB" sz="2000" dirty="0" err="1">
                <a:solidFill>
                  <a:schemeClr val="tx1"/>
                </a:solidFill>
              </a:rPr>
              <a:t>WpBAs</a:t>
            </a:r>
            <a:r>
              <a:rPr lang="en-GB" sz="2000" dirty="0">
                <a:solidFill>
                  <a:schemeClr val="tx1"/>
                </a:solidFill>
              </a:rPr>
              <a:t>, less box ticking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All trainees to reach level of general ophthalmology consultant in all special interest areas (Level 3); maximum 5.5 years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</a:rPr>
              <a:t>	 </a:t>
            </a:r>
            <a:r>
              <a:rPr lang="en-GB" sz="1800" dirty="0">
                <a:solidFill>
                  <a:schemeClr val="tx1"/>
                </a:solidFill>
              </a:rPr>
              <a:t>-</a:t>
            </a:r>
            <a:r>
              <a:rPr lang="en-GB" sz="1800" dirty="0" err="1">
                <a:solidFill>
                  <a:schemeClr val="tx1"/>
                </a:solidFill>
              </a:rPr>
              <a:t>Eg</a:t>
            </a:r>
            <a:r>
              <a:rPr lang="en-GB" sz="1800" dirty="0">
                <a:solidFill>
                  <a:schemeClr val="tx1"/>
                </a:solidFill>
              </a:rPr>
              <a:t> manage acute glaucoma over a bank holiday weekend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Generic skills are mandatory - SIX domains</a:t>
            </a:r>
          </a:p>
          <a:p>
            <a:pPr marL="342900" indent="-342900" algn="l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Incorporates Special Interest Area (sub-specialty) training - Level 4</a:t>
            </a:r>
          </a:p>
          <a:p>
            <a:pPr marL="342900" lvl="1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All trainees to reach level of sub-specialist in two special interest areas</a:t>
            </a:r>
          </a:p>
        </p:txBody>
      </p:sp>
    </p:spTree>
    <p:extLst>
      <p:ext uri="{BB962C8B-B14F-4D97-AF65-F5344CB8AC3E}">
        <p14:creationId xmlns:p14="http://schemas.microsoft.com/office/powerpoint/2010/main" val="401219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79AB-24F1-60E9-C58B-B89314F6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training</a:t>
            </a:r>
            <a:endParaRPr lang="en-GB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7A83583-8C53-94F9-F77B-EBD474DA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110" y="2147888"/>
            <a:ext cx="8689779" cy="4005262"/>
          </a:xfrm>
        </p:spPr>
      </p:pic>
    </p:spTree>
    <p:extLst>
      <p:ext uri="{BB962C8B-B14F-4D97-AF65-F5344CB8AC3E}">
        <p14:creationId xmlns:p14="http://schemas.microsoft.com/office/powerpoint/2010/main" val="377240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932D1-3A4E-487D-5717-B8F2618F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99E4089-FC87-28C4-0B80-106446134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43338" y="1929159"/>
          <a:ext cx="9478616" cy="4005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DF2BD8-9BB8-D36A-0EA6-6326658DC0E8}"/>
              </a:ext>
            </a:extLst>
          </p:cNvPr>
          <p:cNvSpPr txBox="1"/>
          <p:nvPr/>
        </p:nvSpPr>
        <p:spPr>
          <a:xfrm>
            <a:off x="8541718" y="2262102"/>
            <a:ext cx="255587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TWELVE Special Interest Areas (SIAs)</a:t>
            </a:r>
          </a:p>
          <a:p>
            <a:pPr algn="ctr"/>
            <a:endParaRPr lang="en-GB" sz="14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 err="1"/>
              <a:t>Oculoplastics</a:t>
            </a:r>
            <a:r>
              <a:rPr lang="en-GB" sz="1300" b="1" dirty="0"/>
              <a:t> and Orbit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Cornea and Ocular Surface Disease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Cataract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Glaucoma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Uveitis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Medical Retina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Vitreoretinal 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Ocular Motility</a:t>
            </a:r>
            <a:r>
              <a:rPr lang="en-GB" sz="13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Neuro-ophthalmology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Paediatric Ophthalmology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Urgent Eye Care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Community Ophthalmology</a:t>
            </a:r>
            <a:r>
              <a:rPr lang="en-GB" sz="1300" dirty="0"/>
              <a:t>  </a:t>
            </a:r>
            <a:endParaRPr lang="en-US" sz="1300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2DE463D-BD6D-B4A1-4607-F98DC4042BED}"/>
              </a:ext>
            </a:extLst>
          </p:cNvPr>
          <p:cNvSpPr/>
          <p:nvPr/>
        </p:nvSpPr>
        <p:spPr>
          <a:xfrm rot="5400000">
            <a:off x="7915195" y="2521177"/>
            <a:ext cx="3808919" cy="2821226"/>
          </a:xfrm>
          <a:prstGeom prst="wedgeRoundRectCallout">
            <a:avLst>
              <a:gd name="adj1" fmla="val -45038"/>
              <a:gd name="adj2" fmla="val 74765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019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37B6-06E8-5390-5550-86C24CCD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96" y="393434"/>
            <a:ext cx="9258353" cy="603902"/>
          </a:xfrm>
        </p:spPr>
        <p:txBody>
          <a:bodyPr/>
          <a:lstStyle/>
          <a:p>
            <a:r>
              <a:rPr lang="en-US" dirty="0"/>
              <a:t>Levels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0F02-A680-5886-C0E2-1830A4EC5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22" y="1471961"/>
            <a:ext cx="9258353" cy="5000556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Level 1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Able to examine patient and manage uncomplicated conditions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Part 1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FRCOphth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Latest waypoint for completion - end of ST2 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Level 2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As for Level 1 but at an acceptable rate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Refraction certificate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Latest waypoint for completion - end of ST3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Level 3 </a:t>
            </a:r>
          </a:p>
          <a:p>
            <a:pPr marL="742950" lvl="1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Practice at the level of a consultant, not a sub-specialist, in all 12 SIAs</a:t>
            </a:r>
          </a:p>
          <a:p>
            <a:pPr marL="742950" lvl="1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Part 2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FRCOphth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, written &amp; clinical</a:t>
            </a:r>
          </a:p>
          <a:p>
            <a:pPr marL="742950" lvl="1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Latest waypoint for completion - middle of ST6 (5.5 years)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Level 4 </a:t>
            </a:r>
          </a:p>
          <a:p>
            <a:pPr marL="742950" lvl="1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Practice at the level of a sub-specialist in two SIAs</a:t>
            </a:r>
          </a:p>
          <a:p>
            <a:pPr marL="742950" lvl="1" indent="-285750" algn="l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Latest waypoint for completion – end of ST7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EA402E5-01BB-1BAC-CA4E-9FA93E123F2C}"/>
              </a:ext>
            </a:extLst>
          </p:cNvPr>
          <p:cNvSpPr/>
          <p:nvPr/>
        </p:nvSpPr>
        <p:spPr>
          <a:xfrm>
            <a:off x="8738612" y="1703362"/>
            <a:ext cx="486125" cy="214494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3CFC36C-8537-4228-09D3-D094EA2139BB}"/>
              </a:ext>
            </a:extLst>
          </p:cNvPr>
          <p:cNvSpPr txBox="1"/>
          <p:nvPr/>
        </p:nvSpPr>
        <p:spPr>
          <a:xfrm>
            <a:off x="9531885" y="2545000"/>
            <a:ext cx="285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1-2: 2 years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BCA56-7283-5B41-2708-2273F3C47075}"/>
              </a:ext>
            </a:extLst>
          </p:cNvPr>
          <p:cNvSpPr txBox="1"/>
          <p:nvPr/>
        </p:nvSpPr>
        <p:spPr>
          <a:xfrm>
            <a:off x="9095747" y="4758670"/>
            <a:ext cx="3476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3-6.5: 3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38B4D97-5280-68C0-7DED-03E38B2850BB}"/>
              </a:ext>
            </a:extLst>
          </p:cNvPr>
          <p:cNvSpPr txBox="1"/>
          <p:nvPr/>
        </p:nvSpPr>
        <p:spPr>
          <a:xfrm>
            <a:off x="9095747" y="5578976"/>
            <a:ext cx="264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</a:rPr>
              <a:t>ST 6.5-7: 1 </a:t>
            </a:r>
            <a:r>
              <a:rPr lang="en-GB" sz="2400" dirty="0" err="1">
                <a:solidFill>
                  <a:srgbClr val="FF0000"/>
                </a:solidFill>
              </a:rPr>
              <a:t>yr</a:t>
            </a:r>
            <a:r>
              <a:rPr lang="en-GB" sz="2400" dirty="0">
                <a:solidFill>
                  <a:srgbClr val="FF0000"/>
                </a:solidFill>
              </a:rPr>
              <a:t> 6 </a:t>
            </a:r>
            <a:r>
              <a:rPr lang="en-GB" sz="2400" dirty="0" err="1">
                <a:solidFill>
                  <a:srgbClr val="FF0000"/>
                </a:solidFill>
              </a:rPr>
              <a:t>mo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DD6BC2C-1183-A351-B6D1-8AF23DEF5FAF}"/>
              </a:ext>
            </a:extLst>
          </p:cNvPr>
          <p:cNvSpPr txBox="1"/>
          <p:nvPr/>
        </p:nvSpPr>
        <p:spPr>
          <a:xfrm>
            <a:off x="9336834" y="1530284"/>
            <a:ext cx="2511038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Likely</a:t>
            </a:r>
            <a:r>
              <a:rPr lang="en-GB" sz="2400" dirty="0">
                <a:solidFill>
                  <a:srgbClr val="FF0000"/>
                </a:solidFill>
                <a:latin typeface="Calibri" panose="020F0502020204030204"/>
              </a:rPr>
              <a:t> timelines for most trainees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15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50B6-961A-6C1E-92B8-6EE35FE8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39" y="403303"/>
            <a:ext cx="9258353" cy="603902"/>
          </a:xfrm>
        </p:spPr>
        <p:txBody>
          <a:bodyPr/>
          <a:lstStyle/>
          <a:p>
            <a:r>
              <a:rPr lang="en-US" dirty="0"/>
              <a:t>How will Level 3 be possible?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ECB2-29A8-2BDE-E2B0-DE3A9DCF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1317"/>
            <a:ext cx="10515600" cy="40052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Cataract Surgery, Community Ophthalmology &amp; Urgent Eye Care competences learned in all placements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solidFill>
                <a:prstClr val="black"/>
              </a:solidFill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Level 3 Competencies are those of a general ophthalmologist </a:t>
            </a:r>
            <a:r>
              <a:rPr lang="en-GB" sz="200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(e.g. does not </a:t>
            </a:r>
            <a:r>
              <a:rPr lang="en-GB" sz="2000" dirty="0">
                <a:solidFill>
                  <a:prstClr val="black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need to do trabeculectomy, does not need to assist vitrectomies etc)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Some placements incorporate two SIAs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(</a:t>
            </a:r>
            <a:r>
              <a:rPr lang="en-GB" sz="2000" noProof="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e</a:t>
            </a:r>
            <a:r>
              <a:rPr lang="en-GB" sz="200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.g.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Medical Retina &amp; Uveitis, Paediatric Ophthalmology &amp; Strabismus, Neuro-ophthalmology &amp; Ocular Motility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 panose="020B0600040502020204" pitchFamily="34" charset="0"/>
              <a:ea typeface="+mn-ea"/>
              <a:cs typeface="Lucida Grande" panose="020B06000405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Trainees can choose to stop </a:t>
            </a:r>
            <a:r>
              <a:rPr lang="en-GB" sz="200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C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ataract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Surgery at Level 3 if they do not wish to perform Cataract </a:t>
            </a:r>
            <a:r>
              <a:rPr lang="en-GB" sz="2000" dirty="0">
                <a:solidFill>
                  <a:prstClr val="black"/>
                </a:solidFill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S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urgery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 panose="020B0600040502020204" pitchFamily="34" charset="0"/>
                <a:ea typeface="+mn-ea"/>
                <a:cs typeface="Lucida Grande" panose="020B0600040502020204" pitchFamily="34" charset="0"/>
              </a:rPr>
              <a:t> as a Consultant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9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COphth">
      <a:dk1>
        <a:srgbClr val="000000"/>
      </a:dk1>
      <a:lt1>
        <a:srgbClr val="FFFFFF"/>
      </a:lt1>
      <a:dk2>
        <a:srgbClr val="575756"/>
      </a:dk2>
      <a:lt2>
        <a:srgbClr val="C0C0C0"/>
      </a:lt2>
      <a:accent1>
        <a:srgbClr val="49B0B8"/>
      </a:accent1>
      <a:accent2>
        <a:srgbClr val="41B7E5"/>
      </a:accent2>
      <a:accent3>
        <a:srgbClr val="6393C2"/>
      </a:accent3>
      <a:accent4>
        <a:srgbClr val="6974B1"/>
      </a:accent4>
      <a:accent5>
        <a:srgbClr val="8F6BA4"/>
      </a:accent5>
      <a:accent6>
        <a:srgbClr val="49B0B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Ophth" id="{DC36D95F-2C13-C54C-84A0-3CD406D2E7C1}" vid="{27336C5F-9C6A-AF49-97AC-0E53C6444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3061</TotalTime>
  <Words>2490</Words>
  <Application>Microsoft Office PowerPoint</Application>
  <PresentationFormat>Widescreen</PresentationFormat>
  <Paragraphs>388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Arial</vt:lpstr>
      <vt:lpstr>Calibri</vt:lpstr>
      <vt:lpstr>Lucida Grande</vt:lpstr>
      <vt:lpstr>Wingdings</vt:lpstr>
      <vt:lpstr>Office Theme</vt:lpstr>
      <vt:lpstr>Supervisors Training Package</vt:lpstr>
      <vt:lpstr>Objectives</vt:lpstr>
      <vt:lpstr>Curriculum 2024- why?</vt:lpstr>
      <vt:lpstr>Current Curriculum</vt:lpstr>
      <vt:lpstr>Curriculum 2024</vt:lpstr>
      <vt:lpstr>Levels of training</vt:lpstr>
      <vt:lpstr>Domains</vt:lpstr>
      <vt:lpstr>Levels</vt:lpstr>
      <vt:lpstr>How will Level 3 be possible?</vt:lpstr>
      <vt:lpstr>Level 4 Training</vt:lpstr>
      <vt:lpstr>Level 4 in VR, Cornea, Glaucoma</vt:lpstr>
      <vt:lpstr>Level 4 training</vt:lpstr>
      <vt:lpstr>Level 4 duration</vt:lpstr>
      <vt:lpstr>Post-CCT Fellowships</vt:lpstr>
      <vt:lpstr>Advancement between Levels</vt:lpstr>
      <vt:lpstr>Advancement </vt:lpstr>
      <vt:lpstr>Advancement</vt:lpstr>
      <vt:lpstr>Generic skills</vt:lpstr>
      <vt:lpstr>What do trainees need to learn?</vt:lpstr>
      <vt:lpstr>New Assessments</vt:lpstr>
      <vt:lpstr>EPA</vt:lpstr>
      <vt:lpstr>EPA</vt:lpstr>
      <vt:lpstr>EPA - Evidence</vt:lpstr>
      <vt:lpstr>MAR</vt:lpstr>
      <vt:lpstr>GSAT</vt:lpstr>
      <vt:lpstr>Who’s who for the trainee?</vt:lpstr>
      <vt:lpstr>Curriculum 2024 Supervisors</vt:lpstr>
      <vt:lpstr>Curriculum 2024 Supervisors</vt:lpstr>
      <vt:lpstr>Summary of new assessments</vt:lpstr>
      <vt:lpstr>Framework of assessments</vt:lpstr>
      <vt:lpstr>The Highlights</vt:lpstr>
      <vt:lpstr>Resources</vt:lpstr>
      <vt:lpstr>What the new assessments look like: EPA 1</vt:lpstr>
      <vt:lpstr>What the new assessments look like: EPA 2</vt:lpstr>
      <vt:lpstr>What the new assessments look like: GSAT 1</vt:lpstr>
      <vt:lpstr>What the new assessments look like: GSAT 2</vt:lpstr>
      <vt:lpstr>New ePortfolio</vt:lpstr>
      <vt:lpstr>How to do an EPA (Exercise 3)</vt:lpstr>
      <vt:lpstr>Exercises</vt:lpstr>
      <vt:lpstr>Exercises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RCOphth</dc:title>
  <dc:creator>Stuart Marsh</dc:creator>
  <cp:lastModifiedBy>Kim Scrivener</cp:lastModifiedBy>
  <cp:revision>45</cp:revision>
  <dcterms:created xsi:type="dcterms:W3CDTF">2022-03-07T22:12:22Z</dcterms:created>
  <dcterms:modified xsi:type="dcterms:W3CDTF">2024-07-08T15:09:49Z</dcterms:modified>
</cp:coreProperties>
</file>